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825" r:id="rId2"/>
    <p:sldId id="999" r:id="rId3"/>
    <p:sldId id="1290" r:id="rId4"/>
    <p:sldId id="1339" r:id="rId5"/>
    <p:sldId id="1340" r:id="rId6"/>
    <p:sldId id="1341" r:id="rId7"/>
    <p:sldId id="1342" r:id="rId8"/>
    <p:sldId id="1337" r:id="rId9"/>
    <p:sldId id="1338" r:id="rId10"/>
    <p:sldId id="1295" r:id="rId11"/>
    <p:sldId id="1296" r:id="rId12"/>
    <p:sldId id="1297" r:id="rId13"/>
    <p:sldId id="1298" r:id="rId14"/>
    <p:sldId id="1299" r:id="rId15"/>
    <p:sldId id="1300" r:id="rId16"/>
    <p:sldId id="1301" r:id="rId17"/>
    <p:sldId id="1302" r:id="rId18"/>
    <p:sldId id="1343" r:id="rId19"/>
    <p:sldId id="1344" r:id="rId20"/>
    <p:sldId id="1345" r:id="rId21"/>
    <p:sldId id="1346" r:id="rId22"/>
    <p:sldId id="1347" r:id="rId23"/>
    <p:sldId id="1303" r:id="rId24"/>
    <p:sldId id="1304" r:id="rId25"/>
    <p:sldId id="1305" r:id="rId26"/>
    <p:sldId id="1306" r:id="rId27"/>
    <p:sldId id="1307" r:id="rId28"/>
    <p:sldId id="1308" r:id="rId29"/>
    <p:sldId id="1309" r:id="rId30"/>
    <p:sldId id="1310" r:id="rId31"/>
    <p:sldId id="1311" r:id="rId32"/>
    <p:sldId id="1312" r:id="rId33"/>
    <p:sldId id="1313" r:id="rId34"/>
    <p:sldId id="1314" r:id="rId35"/>
    <p:sldId id="1315" r:id="rId36"/>
    <p:sldId id="1316" r:id="rId37"/>
    <p:sldId id="1317" r:id="rId38"/>
    <p:sldId id="1318" r:id="rId39"/>
    <p:sldId id="1319" r:id="rId40"/>
    <p:sldId id="1320" r:id="rId41"/>
    <p:sldId id="1321" r:id="rId42"/>
    <p:sldId id="1322" r:id="rId43"/>
    <p:sldId id="1323" r:id="rId44"/>
    <p:sldId id="1324" r:id="rId45"/>
    <p:sldId id="1325" r:id="rId46"/>
    <p:sldId id="1326" r:id="rId47"/>
    <p:sldId id="1349" r:id="rId48"/>
    <p:sldId id="1350" r:id="rId49"/>
    <p:sldId id="1351" r:id="rId50"/>
    <p:sldId id="1352" r:id="rId51"/>
    <p:sldId id="1353" r:id="rId52"/>
    <p:sldId id="1327" r:id="rId53"/>
    <p:sldId id="1328" r:id="rId54"/>
    <p:sldId id="1329" r:id="rId55"/>
    <p:sldId id="1330" r:id="rId56"/>
    <p:sldId id="1331" r:id="rId57"/>
    <p:sldId id="1332" r:id="rId58"/>
    <p:sldId id="1333" r:id="rId59"/>
    <p:sldId id="1334" r:id="rId60"/>
    <p:sldId id="1348" r:id="rId61"/>
    <p:sldId id="1335" r:id="rId62"/>
    <p:sldId id="1336" r:id="rId6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42" autoAdjust="0"/>
    <p:restoredTop sz="94624" autoAdjust="0"/>
  </p:normalViewPr>
  <p:slideViewPr>
    <p:cSldViewPr>
      <p:cViewPr>
        <p:scale>
          <a:sx n="71" d="100"/>
          <a:sy n="71" d="100"/>
        </p:scale>
        <p:origin x="-252" y="-75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2014/07/11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CHILD OF PROMISE</a:t>
            </a:r>
            <a:endParaRPr lang="en-ZA" dirty="0"/>
          </a:p>
        </p:txBody>
      </p:sp>
      <p:sp>
        <p:nvSpPr>
          <p:cNvPr id="3" name="Content Placeholder 2"/>
          <p:cNvSpPr>
            <a:spLocks noGrp="1"/>
          </p:cNvSpPr>
          <p:nvPr>
            <p:ph idx="1"/>
          </p:nvPr>
        </p:nvSpPr>
        <p:spPr/>
        <p:txBody>
          <a:bodyPr>
            <a:normAutofit fontScale="85000" lnSpcReduction="20000"/>
          </a:bodyPr>
          <a:lstStyle/>
          <a:p>
            <a:pPr algn="ctr"/>
            <a:r>
              <a:rPr lang="en-US" sz="2600" i="1" dirty="0" smtClean="0">
                <a:solidFill>
                  <a:srgbClr val="004821"/>
                </a:solidFill>
              </a:rPr>
              <a:t>And </a:t>
            </a:r>
            <a:r>
              <a:rPr lang="en-US" sz="2600" i="1" dirty="0" err="1" smtClean="0">
                <a:solidFill>
                  <a:srgbClr val="004821"/>
                </a:solidFill>
              </a:rPr>
              <a:t>Yitsḥaq</a:t>
            </a:r>
            <a:r>
              <a:rPr lang="en-US" sz="2600" i="1" dirty="0" smtClean="0">
                <a:solidFill>
                  <a:srgbClr val="004821"/>
                </a:solidFill>
              </a:rPr>
              <a:t> was forty years old when he took </a:t>
            </a:r>
            <a:r>
              <a:rPr lang="en-US" sz="2600" i="1" dirty="0" err="1" smtClean="0">
                <a:solidFill>
                  <a:srgbClr val="004821"/>
                </a:solidFill>
              </a:rPr>
              <a:t>Riḇqah</a:t>
            </a:r>
            <a:r>
              <a:rPr lang="en-US" sz="2600" i="1" dirty="0" smtClean="0">
                <a:solidFill>
                  <a:srgbClr val="004821"/>
                </a:solidFill>
              </a:rPr>
              <a:t> as wife, the daughter of </a:t>
            </a:r>
            <a:r>
              <a:rPr lang="en-US" sz="2600" i="1" dirty="0" err="1" smtClean="0">
                <a:solidFill>
                  <a:srgbClr val="004821"/>
                </a:solidFill>
              </a:rPr>
              <a:t>Bethu’ĕl</a:t>
            </a:r>
            <a:r>
              <a:rPr lang="en-US" sz="2600" i="1" dirty="0" smtClean="0">
                <a:solidFill>
                  <a:srgbClr val="004821"/>
                </a:solidFill>
              </a:rPr>
              <a:t> the </a:t>
            </a:r>
            <a:r>
              <a:rPr lang="en-US" sz="2600" i="1" dirty="0" err="1" smtClean="0">
                <a:solidFill>
                  <a:srgbClr val="004821"/>
                </a:solidFill>
              </a:rPr>
              <a:t>Aramean</a:t>
            </a:r>
            <a:r>
              <a:rPr lang="en-US" sz="2600" i="1" dirty="0" smtClean="0">
                <a:solidFill>
                  <a:srgbClr val="004821"/>
                </a:solidFill>
              </a:rPr>
              <a:t> of </a:t>
            </a:r>
            <a:r>
              <a:rPr lang="en-US" sz="2600" i="1" dirty="0" err="1" smtClean="0">
                <a:solidFill>
                  <a:srgbClr val="004821"/>
                </a:solidFill>
              </a:rPr>
              <a:t>Paddan</a:t>
            </a:r>
            <a:r>
              <a:rPr lang="en-US" sz="2600" i="1" dirty="0" smtClean="0">
                <a:solidFill>
                  <a:srgbClr val="004821"/>
                </a:solidFill>
              </a:rPr>
              <a:t> Aram, the sister of </a:t>
            </a:r>
            <a:r>
              <a:rPr lang="en-US" sz="2600" i="1" dirty="0" err="1" smtClean="0">
                <a:solidFill>
                  <a:srgbClr val="004821"/>
                </a:solidFill>
              </a:rPr>
              <a:t>Laḇan</a:t>
            </a:r>
            <a:r>
              <a:rPr lang="en-US" sz="2600" i="1" dirty="0" smtClean="0">
                <a:solidFill>
                  <a:srgbClr val="004821"/>
                </a:solidFill>
              </a:rPr>
              <a:t> the </a:t>
            </a:r>
            <a:r>
              <a:rPr lang="en-US" sz="2600" i="1" dirty="0" err="1" smtClean="0">
                <a:solidFill>
                  <a:srgbClr val="004821"/>
                </a:solidFill>
              </a:rPr>
              <a:t>Aramean</a:t>
            </a:r>
            <a:r>
              <a:rPr lang="en-US" sz="2600" i="1" dirty="0" smtClean="0">
                <a:solidFill>
                  <a:srgbClr val="004821"/>
                </a:solidFill>
              </a:rPr>
              <a:t>. And </a:t>
            </a:r>
            <a:r>
              <a:rPr lang="en-US" sz="2600" i="1" dirty="0" err="1" smtClean="0">
                <a:solidFill>
                  <a:srgbClr val="004821"/>
                </a:solidFill>
              </a:rPr>
              <a:t>Yitsḥaq</a:t>
            </a:r>
            <a:r>
              <a:rPr lang="en-US" sz="2600" i="1" dirty="0" smtClean="0">
                <a:solidFill>
                  <a:srgbClr val="004821"/>
                </a:solidFill>
              </a:rPr>
              <a:t> prayed to </a:t>
            </a:r>
            <a:r>
              <a:rPr lang="he-IL" sz="2600" i="1" dirty="0" smtClean="0">
                <a:solidFill>
                  <a:srgbClr val="004821"/>
                </a:solidFill>
              </a:rPr>
              <a:t>יהוה</a:t>
            </a:r>
            <a:r>
              <a:rPr lang="en-US" sz="2600" i="1" dirty="0" smtClean="0">
                <a:solidFill>
                  <a:srgbClr val="004821"/>
                </a:solidFill>
              </a:rPr>
              <a:t> for his wife, because she was barren. And </a:t>
            </a:r>
            <a:r>
              <a:rPr lang="he-IL" sz="2600" i="1" dirty="0" smtClean="0">
                <a:solidFill>
                  <a:srgbClr val="004821"/>
                </a:solidFill>
              </a:rPr>
              <a:t>יהוה</a:t>
            </a:r>
            <a:r>
              <a:rPr lang="en-US" sz="2600" i="1" dirty="0" smtClean="0">
                <a:solidFill>
                  <a:srgbClr val="004821"/>
                </a:solidFill>
              </a:rPr>
              <a:t> answered his prayer, and </a:t>
            </a:r>
            <a:r>
              <a:rPr lang="en-US" sz="2600" i="1" dirty="0" err="1" smtClean="0">
                <a:solidFill>
                  <a:srgbClr val="004821"/>
                </a:solidFill>
              </a:rPr>
              <a:t>Riḇqah</a:t>
            </a:r>
            <a:r>
              <a:rPr lang="en-US" sz="2600" i="1" dirty="0" smtClean="0">
                <a:solidFill>
                  <a:srgbClr val="004821"/>
                </a:solidFill>
              </a:rPr>
              <a:t> his wife conceived. </a:t>
            </a:r>
            <a:r>
              <a:rPr lang="en-US" sz="2600" b="1" i="1" dirty="0" smtClean="0">
                <a:solidFill>
                  <a:srgbClr val="004821"/>
                </a:solidFill>
              </a:rPr>
              <a:t>(Genesis 25:20-21)</a:t>
            </a:r>
          </a:p>
          <a:p>
            <a:r>
              <a:rPr lang="en-ZA" sz="2600" dirty="0" smtClean="0"/>
              <a:t>Considering the terrible shame attached to barrenness, Rebecca would have been on her knees regularly praying. Yet God chose not to act until her husband, Isaac, got on board and entreated God on his wife’s behalf.</a:t>
            </a:r>
          </a:p>
          <a:p>
            <a:r>
              <a:rPr lang="en-ZA" sz="2600" dirty="0" smtClean="0"/>
              <a:t>Isaac, even though he was not the first-born, was the </a:t>
            </a:r>
            <a:r>
              <a:rPr lang="en-ZA" sz="2600" i="1" dirty="0" smtClean="0"/>
              <a:t>“child of the promise” </a:t>
            </a:r>
            <a:r>
              <a:rPr lang="en-ZA" sz="2600" dirty="0" smtClean="0"/>
              <a:t>that </a:t>
            </a:r>
            <a:r>
              <a:rPr lang="he-IL" sz="2600" dirty="0" smtClean="0"/>
              <a:t>יהוה</a:t>
            </a:r>
            <a:r>
              <a:rPr lang="en-ZA" sz="2600" dirty="0" smtClean="0"/>
              <a:t> gave to Abraham and Sarah. In this </a:t>
            </a:r>
            <a:r>
              <a:rPr lang="en-ZA" sz="2600" dirty="0" err="1" smtClean="0"/>
              <a:t>parsha</a:t>
            </a:r>
            <a:r>
              <a:rPr lang="en-ZA" sz="2600" dirty="0" smtClean="0"/>
              <a:t> we are introduced to another child that was not the “first-born”; but, the one chosen by </a:t>
            </a:r>
            <a:r>
              <a:rPr lang="en-ZA" sz="2600" dirty="0" err="1" smtClean="0"/>
              <a:t>Elohim</a:t>
            </a:r>
            <a:r>
              <a:rPr lang="en-ZA" sz="2600" dirty="0" smtClean="0"/>
              <a:t> and given the “promise”. </a:t>
            </a:r>
          </a:p>
          <a:p>
            <a:r>
              <a:rPr lang="en-ZA" sz="2600" dirty="0" smtClean="0"/>
              <a:t>Isaac was 40 years old when he took Rebecca as his wife. In Hebrew thought, 40 is the number of learning, trials and testing, as in the 40 years the children of Israel spent in the wilderness. 40 is the numeric value of the letter </a:t>
            </a:r>
            <a:r>
              <a:rPr lang="en-ZA" sz="2600" dirty="0" err="1" smtClean="0"/>
              <a:t>Mem</a:t>
            </a:r>
            <a:r>
              <a:rPr lang="en-ZA" sz="2600" dirty="0" smtClean="0"/>
              <a:t>, which means </a:t>
            </a:r>
            <a:r>
              <a:rPr lang="en-ZA" sz="2600" i="1" dirty="0" smtClean="0"/>
              <a:t>“water” </a:t>
            </a:r>
            <a:r>
              <a:rPr lang="en-ZA" sz="2600" dirty="0" smtClean="0"/>
              <a:t>or “</a:t>
            </a:r>
            <a:r>
              <a:rPr lang="en-ZA" sz="2600" i="1" dirty="0" smtClean="0"/>
              <a:t>fountain”</a:t>
            </a:r>
            <a:r>
              <a:rPr lang="en-ZA" sz="2600" dirty="0" smtClean="0"/>
              <a:t> as in </a:t>
            </a:r>
            <a:r>
              <a:rPr lang="en-ZA" sz="2600" i="1" dirty="0" smtClean="0"/>
              <a:t>“fountain of knowledge” </a:t>
            </a:r>
            <a:r>
              <a:rPr lang="en-ZA" sz="2600" dirty="0" smtClean="0"/>
              <a:t>and the </a:t>
            </a:r>
            <a:r>
              <a:rPr lang="en-ZA" sz="2600" i="1" dirty="0" smtClean="0"/>
              <a:t>“living water”. </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MARRIED 20 YEARS</a:t>
            </a:r>
            <a:endParaRPr lang="en-ZA" dirty="0"/>
          </a:p>
        </p:txBody>
      </p:sp>
      <p:sp>
        <p:nvSpPr>
          <p:cNvPr id="3" name="Content Placeholder 2"/>
          <p:cNvSpPr>
            <a:spLocks noGrp="1"/>
          </p:cNvSpPr>
          <p:nvPr>
            <p:ph idx="1"/>
          </p:nvPr>
        </p:nvSpPr>
        <p:spPr/>
        <p:txBody>
          <a:bodyPr/>
          <a:lstStyle/>
          <a:p>
            <a:r>
              <a:rPr lang="en-ZA" dirty="0" smtClean="0"/>
              <a:t>Genesis 25:26 – Isaac and Rebecca were married 20 years before she bore children. Now in Hebrew thought, 20 refers to being in </a:t>
            </a:r>
            <a:r>
              <a:rPr lang="he-IL" dirty="0" smtClean="0"/>
              <a:t>יהוה</a:t>
            </a:r>
            <a:r>
              <a:rPr lang="en-ZA" dirty="0" smtClean="0"/>
              <a:t>’s Hand. It is the numerical value of the letter </a:t>
            </a:r>
            <a:r>
              <a:rPr lang="en-ZA" i="1" dirty="0" smtClean="0"/>
              <a:t>“</a:t>
            </a:r>
            <a:r>
              <a:rPr lang="en-ZA" i="1" dirty="0" err="1" smtClean="0"/>
              <a:t>Kaf</a:t>
            </a:r>
            <a:r>
              <a:rPr lang="en-ZA" i="1" dirty="0" smtClean="0"/>
              <a:t>”, </a:t>
            </a:r>
            <a:r>
              <a:rPr lang="en-ZA" dirty="0" smtClean="0"/>
              <a:t>which means “palm” of the hand. It is also the numerical value of the word “</a:t>
            </a:r>
            <a:r>
              <a:rPr lang="en-ZA" i="1" dirty="0" err="1" smtClean="0"/>
              <a:t>Yadoh</a:t>
            </a:r>
            <a:r>
              <a:rPr lang="en-ZA" i="1" dirty="0" smtClean="0"/>
              <a:t>” </a:t>
            </a:r>
            <a:r>
              <a:rPr lang="en-ZA" dirty="0" smtClean="0"/>
              <a:t>which means his hand. So, we see a time of learning and testing, then Isaac prays to </a:t>
            </a:r>
            <a:r>
              <a:rPr lang="en-ZA" dirty="0" err="1" smtClean="0"/>
              <a:t>Elohim</a:t>
            </a:r>
            <a:r>
              <a:rPr lang="en-ZA" dirty="0" smtClean="0"/>
              <a:t> for a child and Rebecca becomes pregnant with twins. </a:t>
            </a:r>
          </a:p>
          <a:p>
            <a:r>
              <a:rPr lang="en-ZA" b="1" i="1" dirty="0" smtClean="0">
                <a:solidFill>
                  <a:srgbClr val="C00000"/>
                </a:solidFill>
              </a:rPr>
              <a:t>Legend of the Jews: </a:t>
            </a:r>
            <a:r>
              <a:rPr lang="en-ZA" i="1" dirty="0" smtClean="0">
                <a:solidFill>
                  <a:srgbClr val="C00000"/>
                </a:solidFill>
              </a:rPr>
              <a:t>Their united prayer was heard. Yet it was chiefly for the sake of Isaac that God gave them children. It is true, </a:t>
            </a:r>
            <a:r>
              <a:rPr lang="en-ZA" i="1" dirty="0" err="1" smtClean="0">
                <a:solidFill>
                  <a:srgbClr val="C00000"/>
                </a:solidFill>
              </a:rPr>
              <a:t>Rebekah's</a:t>
            </a:r>
            <a:r>
              <a:rPr lang="en-ZA" i="1" dirty="0" smtClean="0">
                <a:solidFill>
                  <a:srgbClr val="C00000"/>
                </a:solidFill>
              </a:rPr>
              <a:t> piety equalled her husband's, but the prayer of a pious man who is the son of a pious man is far more efficacious than the prayer of one who, though pious himself, is descended from a godless father.</a:t>
            </a:r>
          </a:p>
          <a:p>
            <a:r>
              <a:rPr lang="en-ZA" i="1" dirty="0" smtClean="0">
                <a:solidFill>
                  <a:srgbClr val="C00000"/>
                </a:solidFill>
              </a:rPr>
              <a:t>The prayer wrought a great miracle, for Isaac's physique was such that he could not have been expected to beget children, and equally it was not in the course of nature that </a:t>
            </a:r>
            <a:r>
              <a:rPr lang="en-ZA" i="1" dirty="0" err="1" smtClean="0">
                <a:solidFill>
                  <a:srgbClr val="C00000"/>
                </a:solidFill>
              </a:rPr>
              <a:t>Rebekah</a:t>
            </a:r>
            <a:r>
              <a:rPr lang="en-ZA" i="1" dirty="0" smtClean="0">
                <a:solidFill>
                  <a:srgbClr val="C00000"/>
                </a:solidFill>
              </a:rPr>
              <a:t> should bear children.</a:t>
            </a:r>
          </a:p>
        </p:txBody>
      </p:sp>
      <p:sp>
        <p:nvSpPr>
          <p:cNvPr id="4" name="Slide Number Placeholder 3"/>
          <p:cNvSpPr>
            <a:spLocks noGrp="1"/>
          </p:cNvSpPr>
          <p:nvPr>
            <p:ph type="sldNum" sz="quarter" idx="12"/>
          </p:nvPr>
        </p:nvSpPr>
        <p:spPr/>
        <p:txBody>
          <a:bodyPr/>
          <a:lstStyle/>
          <a:p>
            <a:fld id="{715B7D16-8FAD-4D2D-B977-107333E7495D}" type="slidenum">
              <a:rPr lang="en-ZA" smtClean="0"/>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ESUA AND JACOB</a:t>
            </a:r>
            <a:br>
              <a:rPr lang="en-ZA" smtClean="0"/>
            </a:br>
            <a:r>
              <a:rPr lang="en-ZA" smtClean="0"/>
              <a:t>Legends of the Jews</a:t>
            </a:r>
            <a:endParaRPr lang="en-ZA" dirty="0"/>
          </a:p>
        </p:txBody>
      </p:sp>
      <p:sp>
        <p:nvSpPr>
          <p:cNvPr id="3" name="Content Placeholder 2"/>
          <p:cNvSpPr>
            <a:spLocks noGrp="1"/>
          </p:cNvSpPr>
          <p:nvPr>
            <p:ph idx="1"/>
          </p:nvPr>
        </p:nvSpPr>
        <p:spPr/>
        <p:txBody>
          <a:bodyPr>
            <a:normAutofit lnSpcReduction="10000"/>
          </a:bodyPr>
          <a:lstStyle/>
          <a:p>
            <a:r>
              <a:rPr lang="en-ZA" i="1" dirty="0" smtClean="0">
                <a:solidFill>
                  <a:srgbClr val="C00000"/>
                </a:solidFill>
              </a:rPr>
              <a:t>She suffered torturous pain, because her twin sons began their lifelong quarrels in her womb. They strove to kill each other. If </a:t>
            </a:r>
            <a:r>
              <a:rPr lang="en-ZA" i="1" dirty="0" err="1" smtClean="0">
                <a:solidFill>
                  <a:srgbClr val="C00000"/>
                </a:solidFill>
              </a:rPr>
              <a:t>Rebekah</a:t>
            </a:r>
            <a:r>
              <a:rPr lang="en-ZA" i="1" dirty="0" smtClean="0">
                <a:solidFill>
                  <a:srgbClr val="C00000"/>
                </a:solidFill>
              </a:rPr>
              <a:t> walked in the vicinity of a temple erected to idols, Esau moved in her body, and if she passed a synagogue or a Bet ha-</a:t>
            </a:r>
            <a:r>
              <a:rPr lang="en-ZA" i="1" dirty="0" err="1" smtClean="0">
                <a:solidFill>
                  <a:srgbClr val="C00000"/>
                </a:solidFill>
              </a:rPr>
              <a:t>Midrash</a:t>
            </a:r>
            <a:r>
              <a:rPr lang="en-ZA" i="1" dirty="0" smtClean="0">
                <a:solidFill>
                  <a:srgbClr val="C00000"/>
                </a:solidFill>
              </a:rPr>
              <a:t>, Jacob essayed to break forth from her womb. The quarrels of the children turned upon such differences as these. Esau would insist that there was no life except the earthly life of material pleasures, and Jacob would reply: "My brother, there are two worlds before us, this world and the world to come. In this world, men eat and drink, and traffic and marry, and bring up sons and daughters, but all this does not take place in the world to come. If it please thee, do thou take this world, and I will take the other." .. Even the quarrel between the two brothers regarding the birthright had its beginning before they emerged from the womb of their mother. Each desired to be the first to come into the world. It was only when Esau threatened to carry his point at the expense of his mother's life that Jacob gave way.</a:t>
            </a:r>
          </a:p>
        </p:txBody>
      </p:sp>
      <p:sp>
        <p:nvSpPr>
          <p:cNvPr id="4" name="Slide Number Placeholder 3"/>
          <p:cNvSpPr>
            <a:spLocks noGrp="1"/>
          </p:cNvSpPr>
          <p:nvPr>
            <p:ph type="sldNum" sz="quarter" idx="12"/>
          </p:nvPr>
        </p:nvSpPr>
        <p:spPr/>
        <p:txBody>
          <a:bodyPr/>
          <a:lstStyle/>
          <a:p>
            <a:fld id="{715B7D16-8FAD-4D2D-B977-107333E7495D}" type="slidenum">
              <a:rPr lang="en-ZA" smtClean="0"/>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TWO NATIONS</a:t>
            </a:r>
            <a:endParaRPr lang="en-ZA" dirty="0"/>
          </a:p>
        </p:txBody>
      </p:sp>
      <p:sp>
        <p:nvSpPr>
          <p:cNvPr id="3" name="Content Placeholder 2"/>
          <p:cNvSpPr>
            <a:spLocks noGrp="1"/>
          </p:cNvSpPr>
          <p:nvPr>
            <p:ph idx="1"/>
          </p:nvPr>
        </p:nvSpPr>
        <p:spPr/>
        <p:txBody>
          <a:bodyPr>
            <a:normAutofit/>
          </a:bodyPr>
          <a:lstStyle/>
          <a:p>
            <a:pPr algn="ctr"/>
            <a:r>
              <a:rPr lang="en-US" i="1" dirty="0" smtClean="0">
                <a:solidFill>
                  <a:srgbClr val="004821"/>
                </a:solidFill>
              </a:rPr>
              <a:t>And within her the children struggled together, and she said, “If all is right, why am I this way?” So she went to ask </a:t>
            </a:r>
            <a:r>
              <a:rPr lang="he-IL" i="1" dirty="0" smtClean="0">
                <a:solidFill>
                  <a:srgbClr val="004821"/>
                </a:solidFill>
              </a:rPr>
              <a:t>יהוה</a:t>
            </a:r>
            <a:r>
              <a:rPr lang="en-US" i="1" dirty="0" smtClean="0">
                <a:solidFill>
                  <a:srgbClr val="004821"/>
                </a:solidFill>
              </a:rPr>
              <a:t>. And </a:t>
            </a:r>
            <a:r>
              <a:rPr lang="he-IL" i="1" dirty="0" smtClean="0">
                <a:solidFill>
                  <a:srgbClr val="004821"/>
                </a:solidFill>
              </a:rPr>
              <a:t>יהוה</a:t>
            </a:r>
            <a:r>
              <a:rPr lang="en-US" i="1" dirty="0" smtClean="0">
                <a:solidFill>
                  <a:srgbClr val="004821"/>
                </a:solidFill>
              </a:rPr>
              <a:t> said to her, “Two nations are in your womb, and two peoples shall be separated from your body. And one people shall be stronger than the other, and the older serve the younger.” </a:t>
            </a:r>
            <a:r>
              <a:rPr lang="en-US" b="1" i="1" dirty="0" smtClean="0">
                <a:solidFill>
                  <a:srgbClr val="004821"/>
                </a:solidFill>
              </a:rPr>
              <a:t>(Genesis 25:22-23)</a:t>
            </a:r>
          </a:p>
          <a:p>
            <a:r>
              <a:rPr lang="en-ZA" dirty="0" smtClean="0"/>
              <a:t>Now, Rebecca feels a struggle going on within her. She seeks </a:t>
            </a:r>
            <a:r>
              <a:rPr lang="he-IL" dirty="0" smtClean="0"/>
              <a:t>יהוה</a:t>
            </a:r>
            <a:r>
              <a:rPr lang="en-ZA" dirty="0" smtClean="0"/>
              <a:t>, as she is naturally worried about what might be happening within her body. </a:t>
            </a:r>
            <a:endParaRPr lang="en-ZA" dirty="0" smtClean="0"/>
          </a:p>
          <a:p>
            <a:r>
              <a:rPr lang="en-ZA" dirty="0" smtClean="0">
                <a:solidFill>
                  <a:srgbClr val="002060"/>
                </a:solidFill>
              </a:rPr>
              <a:t>To </a:t>
            </a:r>
            <a:r>
              <a:rPr lang="en-ZA" i="1" dirty="0" smtClean="0">
                <a:solidFill>
                  <a:srgbClr val="002060"/>
                </a:solidFill>
              </a:rPr>
              <a:t>“inquire of </a:t>
            </a:r>
            <a:r>
              <a:rPr lang="he-IL" i="1" dirty="0" smtClean="0">
                <a:solidFill>
                  <a:srgbClr val="002060"/>
                </a:solidFill>
              </a:rPr>
              <a:t>יהוה</a:t>
            </a:r>
            <a:r>
              <a:rPr lang="en-ZA" i="1" dirty="0" smtClean="0">
                <a:solidFill>
                  <a:srgbClr val="002060"/>
                </a:solidFill>
              </a:rPr>
              <a:t>” </a:t>
            </a:r>
            <a:r>
              <a:rPr lang="en-ZA" dirty="0" smtClean="0">
                <a:solidFill>
                  <a:srgbClr val="002060"/>
                </a:solidFill>
              </a:rPr>
              <a:t>is </a:t>
            </a:r>
            <a:r>
              <a:rPr lang="en-ZA" dirty="0" smtClean="0">
                <a:solidFill>
                  <a:srgbClr val="002060"/>
                </a:solidFill>
              </a:rPr>
              <a:t>an expression which, in similar contexts, </a:t>
            </a:r>
            <a:r>
              <a:rPr lang="en-ZA" dirty="0" smtClean="0">
                <a:solidFill>
                  <a:srgbClr val="002060"/>
                </a:solidFill>
              </a:rPr>
              <a:t>refers to </a:t>
            </a:r>
            <a:r>
              <a:rPr lang="en-ZA" dirty="0" smtClean="0">
                <a:solidFill>
                  <a:srgbClr val="002060"/>
                </a:solidFill>
              </a:rPr>
              <a:t>an appeal to a prophet to explain the </a:t>
            </a:r>
            <a:r>
              <a:rPr lang="en-ZA" dirty="0" smtClean="0">
                <a:solidFill>
                  <a:srgbClr val="002060"/>
                </a:solidFill>
              </a:rPr>
              <a:t>future. </a:t>
            </a:r>
            <a:endParaRPr lang="en-ZA" dirty="0" smtClean="0">
              <a:solidFill>
                <a:srgbClr val="002060"/>
              </a:solidFill>
            </a:endParaRPr>
          </a:p>
          <a:p>
            <a:r>
              <a:rPr lang="en-ZA" dirty="0" smtClean="0"/>
              <a:t>And </a:t>
            </a:r>
            <a:r>
              <a:rPr lang="he-IL" dirty="0" smtClean="0"/>
              <a:t>יהוה</a:t>
            </a:r>
            <a:r>
              <a:rPr lang="en-ZA" dirty="0" smtClean="0"/>
              <a:t> tells her that </a:t>
            </a:r>
            <a:r>
              <a:rPr lang="en-ZA" i="1" dirty="0" smtClean="0"/>
              <a:t>“two nations” </a:t>
            </a:r>
            <a:r>
              <a:rPr lang="en-ZA" dirty="0" smtClean="0"/>
              <a:t>are in her womb and that </a:t>
            </a:r>
            <a:r>
              <a:rPr lang="en-ZA" i="1" dirty="0" smtClean="0"/>
              <a:t>“two peoples” </a:t>
            </a:r>
            <a:r>
              <a:rPr lang="en-ZA" dirty="0" smtClean="0"/>
              <a:t>will be “</a:t>
            </a:r>
            <a:r>
              <a:rPr lang="en-ZA" i="1" dirty="0" smtClean="0"/>
              <a:t>separated</a:t>
            </a:r>
            <a:r>
              <a:rPr lang="en-ZA" dirty="0" smtClean="0"/>
              <a:t>” from her body. Now, the word used for “</a:t>
            </a:r>
            <a:r>
              <a:rPr lang="en-ZA" i="1" dirty="0" smtClean="0"/>
              <a:t>nations”</a:t>
            </a:r>
            <a:r>
              <a:rPr lang="en-ZA" dirty="0" smtClean="0"/>
              <a:t> here is “goyim”. We know that </a:t>
            </a:r>
            <a:r>
              <a:rPr lang="en-ZA" i="1" dirty="0" smtClean="0"/>
              <a:t>“goyim”, </a:t>
            </a:r>
            <a:r>
              <a:rPr lang="en-ZA" dirty="0" smtClean="0"/>
              <a:t>Strong’s #1471, means; </a:t>
            </a:r>
            <a:r>
              <a:rPr lang="en-ZA" i="1" dirty="0" smtClean="0"/>
              <a:t>“nations” or “peoples</a:t>
            </a:r>
            <a:r>
              <a:rPr lang="en-ZA" dirty="0" smtClean="0"/>
              <a: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GOYIM</a:t>
            </a:r>
            <a:endParaRPr lang="en-ZA" dirty="0"/>
          </a:p>
        </p:txBody>
      </p:sp>
      <p:sp>
        <p:nvSpPr>
          <p:cNvPr id="3" name="Content Placeholder 2"/>
          <p:cNvSpPr>
            <a:spLocks noGrp="1"/>
          </p:cNvSpPr>
          <p:nvPr>
            <p:ph idx="1"/>
          </p:nvPr>
        </p:nvSpPr>
        <p:spPr/>
        <p:txBody>
          <a:bodyPr>
            <a:normAutofit/>
          </a:bodyPr>
          <a:lstStyle/>
          <a:p>
            <a:pPr algn="just">
              <a:lnSpc>
                <a:spcPts val="2500"/>
              </a:lnSpc>
            </a:pPr>
            <a:r>
              <a:rPr lang="en-ZA" dirty="0" smtClean="0"/>
              <a:t>“</a:t>
            </a:r>
            <a:r>
              <a:rPr lang="en-ZA" i="1" dirty="0" smtClean="0"/>
              <a:t>Goyim</a:t>
            </a:r>
            <a:r>
              <a:rPr lang="en-ZA" dirty="0" smtClean="0"/>
              <a:t>” is spelled “</a:t>
            </a:r>
            <a:r>
              <a:rPr lang="en-ZA" i="1" dirty="0" err="1" smtClean="0"/>
              <a:t>Gimmel-Yud-Yud-Mem</a:t>
            </a:r>
            <a:r>
              <a:rPr lang="en-ZA" dirty="0" smtClean="0"/>
              <a:t>”. </a:t>
            </a:r>
          </a:p>
          <a:p>
            <a:pPr marL="176213" indent="-176213" algn="just">
              <a:lnSpc>
                <a:spcPts val="2500"/>
              </a:lnSpc>
              <a:buFont typeface="Arial" pitchFamily="34" charset="0"/>
              <a:buChar char="•"/>
            </a:pPr>
            <a:r>
              <a:rPr lang="en-ZA" dirty="0" smtClean="0"/>
              <a:t>The </a:t>
            </a:r>
            <a:r>
              <a:rPr lang="en-ZA" i="1" dirty="0" smtClean="0"/>
              <a:t>“</a:t>
            </a:r>
            <a:r>
              <a:rPr lang="en-ZA" i="1" dirty="0" err="1" smtClean="0"/>
              <a:t>Gimme</a:t>
            </a:r>
            <a:r>
              <a:rPr lang="en-ZA" dirty="0" err="1" smtClean="0"/>
              <a:t>l</a:t>
            </a:r>
            <a:r>
              <a:rPr lang="en-ZA" dirty="0" smtClean="0"/>
              <a:t>” is to “</a:t>
            </a:r>
            <a:r>
              <a:rPr lang="en-ZA" i="1" dirty="0" smtClean="0"/>
              <a:t>lift up” or “bridge”</a:t>
            </a:r>
            <a:r>
              <a:rPr lang="en-ZA" dirty="0" smtClean="0"/>
              <a:t>. </a:t>
            </a:r>
          </a:p>
          <a:p>
            <a:pPr marL="176213" indent="-176213" algn="just">
              <a:lnSpc>
                <a:spcPts val="2500"/>
              </a:lnSpc>
              <a:buFont typeface="Arial" pitchFamily="34" charset="0"/>
              <a:buChar char="•"/>
            </a:pPr>
            <a:r>
              <a:rPr lang="en-ZA" dirty="0" smtClean="0"/>
              <a:t>The double </a:t>
            </a:r>
            <a:r>
              <a:rPr lang="en-ZA" i="1" dirty="0" smtClean="0"/>
              <a:t>“</a:t>
            </a:r>
            <a:r>
              <a:rPr lang="en-ZA" i="1" dirty="0" err="1" smtClean="0"/>
              <a:t>Yud</a:t>
            </a:r>
            <a:r>
              <a:rPr lang="en-ZA" i="1" dirty="0" smtClean="0"/>
              <a:t>”, </a:t>
            </a:r>
            <a:r>
              <a:rPr lang="en-ZA" dirty="0" smtClean="0"/>
              <a:t>as </a:t>
            </a:r>
            <a:r>
              <a:rPr lang="en-ZA" i="1" dirty="0" smtClean="0"/>
              <a:t>“</a:t>
            </a:r>
            <a:r>
              <a:rPr lang="en-ZA" i="1" dirty="0" err="1" smtClean="0"/>
              <a:t>Yud</a:t>
            </a:r>
            <a:r>
              <a:rPr lang="en-ZA" i="1" dirty="0" smtClean="0"/>
              <a:t>” </a:t>
            </a:r>
            <a:r>
              <a:rPr lang="en-ZA" dirty="0" smtClean="0"/>
              <a:t>is “</a:t>
            </a:r>
            <a:r>
              <a:rPr lang="en-ZA" i="1" dirty="0" smtClean="0"/>
              <a:t>hand”</a:t>
            </a:r>
            <a:r>
              <a:rPr lang="en-ZA" dirty="0" smtClean="0"/>
              <a:t>; making it “</a:t>
            </a:r>
            <a:r>
              <a:rPr lang="en-ZA" i="1" dirty="0" smtClean="0"/>
              <a:t>two hands</a:t>
            </a:r>
            <a:r>
              <a:rPr lang="en-ZA" dirty="0" smtClean="0"/>
              <a:t>”. Since there were twins born, the two boys (the two goyim) are the “</a:t>
            </a:r>
            <a:r>
              <a:rPr lang="en-ZA" i="1" dirty="0" smtClean="0"/>
              <a:t>double </a:t>
            </a:r>
            <a:r>
              <a:rPr lang="en-ZA" i="1" dirty="0" err="1" smtClean="0"/>
              <a:t>yud</a:t>
            </a:r>
            <a:r>
              <a:rPr lang="en-ZA" dirty="0" smtClean="0"/>
              <a:t>”. </a:t>
            </a:r>
          </a:p>
          <a:p>
            <a:pPr marL="176213" indent="-176213" algn="just">
              <a:lnSpc>
                <a:spcPts val="2500"/>
              </a:lnSpc>
              <a:buFont typeface="Arial" pitchFamily="34" charset="0"/>
              <a:buChar char="•"/>
            </a:pPr>
            <a:r>
              <a:rPr lang="en-ZA" dirty="0" smtClean="0"/>
              <a:t>“</a:t>
            </a:r>
            <a:r>
              <a:rPr lang="en-ZA" i="1" dirty="0" err="1" smtClean="0"/>
              <a:t>Mem</a:t>
            </a:r>
            <a:r>
              <a:rPr lang="en-ZA" dirty="0" smtClean="0"/>
              <a:t>” means “</a:t>
            </a:r>
            <a:r>
              <a:rPr lang="en-ZA" i="1" dirty="0" smtClean="0"/>
              <a:t>water” or “fountain</a:t>
            </a:r>
            <a:r>
              <a:rPr lang="en-ZA" dirty="0" smtClean="0"/>
              <a:t>”, as in </a:t>
            </a:r>
            <a:r>
              <a:rPr lang="en-ZA" i="1" dirty="0" smtClean="0"/>
              <a:t>“water of the Word” </a:t>
            </a:r>
            <a:r>
              <a:rPr lang="en-ZA" dirty="0" smtClean="0"/>
              <a:t>or </a:t>
            </a:r>
            <a:r>
              <a:rPr lang="en-ZA" i="1" dirty="0" smtClean="0"/>
              <a:t>“fountain of knowledge and Truth</a:t>
            </a:r>
            <a:r>
              <a:rPr lang="en-ZA" dirty="0" smtClean="0"/>
              <a:t>”; both being euphemisms for Torah. </a:t>
            </a:r>
          </a:p>
          <a:p>
            <a:pPr>
              <a:lnSpc>
                <a:spcPts val="2500"/>
              </a:lnSpc>
            </a:pPr>
            <a:r>
              <a:rPr lang="en-ZA" dirty="0" smtClean="0"/>
              <a:t>It took 40 years in the wilderness to learn Torah, and </a:t>
            </a:r>
            <a:r>
              <a:rPr lang="he-IL" dirty="0" smtClean="0"/>
              <a:t>יהוה</a:t>
            </a:r>
            <a:r>
              <a:rPr lang="en-ZA" dirty="0" smtClean="0"/>
              <a:t> brought forth “</a:t>
            </a:r>
            <a:r>
              <a:rPr lang="en-ZA" i="1" dirty="0" smtClean="0"/>
              <a:t>water” (</a:t>
            </a:r>
            <a:r>
              <a:rPr lang="en-ZA" i="1" dirty="0" err="1" smtClean="0"/>
              <a:t>mayim</a:t>
            </a:r>
            <a:r>
              <a:rPr lang="en-ZA" i="1" dirty="0" smtClean="0"/>
              <a:t> or </a:t>
            </a:r>
            <a:r>
              <a:rPr lang="en-ZA" i="1" dirty="0" err="1" smtClean="0"/>
              <a:t>mem</a:t>
            </a:r>
            <a:r>
              <a:rPr lang="en-ZA" dirty="0" smtClean="0"/>
              <a:t>) from the Rock throughout their journey. What we have in </a:t>
            </a:r>
            <a:r>
              <a:rPr lang="en-ZA" i="1" dirty="0" smtClean="0"/>
              <a:t>“goyim</a:t>
            </a:r>
            <a:r>
              <a:rPr lang="en-ZA" dirty="0" smtClean="0"/>
              <a:t>” is </a:t>
            </a:r>
            <a:r>
              <a:rPr lang="en-ZA" i="1" dirty="0" smtClean="0"/>
              <a:t>“the bridge between the two hands is Torah</a:t>
            </a:r>
            <a:r>
              <a:rPr lang="en-ZA" dirty="0" smtClean="0"/>
              <a:t>”. These hands are </a:t>
            </a:r>
            <a:r>
              <a:rPr lang="en-ZA" i="1" dirty="0" smtClean="0"/>
              <a:t>“Israel”</a:t>
            </a:r>
            <a:r>
              <a:rPr lang="en-ZA" dirty="0" smtClean="0"/>
              <a:t> and </a:t>
            </a:r>
            <a:r>
              <a:rPr lang="en-ZA" i="1" dirty="0" smtClean="0"/>
              <a:t>“the world</a:t>
            </a:r>
            <a:r>
              <a:rPr lang="en-ZA" dirty="0" smtClean="0"/>
              <a:t>”. So the “</a:t>
            </a:r>
            <a:r>
              <a:rPr lang="en-ZA" i="1" dirty="0" smtClean="0"/>
              <a:t>Bridge between Israel and the world”, </a:t>
            </a:r>
            <a:r>
              <a:rPr lang="en-ZA" dirty="0" smtClean="0"/>
              <a:t>or </a:t>
            </a:r>
            <a:r>
              <a:rPr lang="en-ZA" i="1" dirty="0" smtClean="0"/>
              <a:t>“the way the world becomes Israel</a:t>
            </a:r>
            <a:r>
              <a:rPr lang="en-ZA" dirty="0" smtClean="0"/>
              <a:t>” is the “</a:t>
            </a:r>
            <a:r>
              <a:rPr lang="en-ZA" i="1" dirty="0" smtClean="0"/>
              <a:t>Torah”</a:t>
            </a:r>
            <a:r>
              <a:rPr lang="en-ZA" dirty="0" smtClean="0"/>
              <a:t>, the Fountain of Knowledge and Truth.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PROPHECY</a:t>
            </a:r>
            <a:br>
              <a:rPr lang="en-ZA" smtClean="0"/>
            </a:br>
            <a:r>
              <a:rPr lang="en-ZA" smtClean="0"/>
              <a:t>Legends of the Jews</a:t>
            </a:r>
            <a:endParaRPr lang="en-ZA" dirty="0"/>
          </a:p>
        </p:txBody>
      </p:sp>
      <p:sp>
        <p:nvSpPr>
          <p:cNvPr id="3" name="Content Placeholder 2"/>
          <p:cNvSpPr>
            <a:spLocks noGrp="1"/>
          </p:cNvSpPr>
          <p:nvPr>
            <p:ph idx="1"/>
          </p:nvPr>
        </p:nvSpPr>
        <p:spPr/>
        <p:txBody>
          <a:bodyPr>
            <a:noAutofit/>
          </a:bodyPr>
          <a:lstStyle/>
          <a:p>
            <a:pPr>
              <a:lnSpc>
                <a:spcPts val="2200"/>
              </a:lnSpc>
            </a:pPr>
            <a:r>
              <a:rPr lang="en-ZA" i="1" dirty="0" err="1" smtClean="0">
                <a:solidFill>
                  <a:srgbClr val="C00000"/>
                </a:solidFill>
              </a:rPr>
              <a:t>Rebekah</a:t>
            </a:r>
            <a:r>
              <a:rPr lang="en-ZA" i="1" dirty="0" smtClean="0">
                <a:solidFill>
                  <a:srgbClr val="C00000"/>
                </a:solidFill>
              </a:rPr>
              <a:t> .. betook herself to Mount </a:t>
            </a:r>
            <a:r>
              <a:rPr lang="en-ZA" i="1" dirty="0" err="1" smtClean="0">
                <a:solidFill>
                  <a:srgbClr val="C00000"/>
                </a:solidFill>
              </a:rPr>
              <a:t>Moriah</a:t>
            </a:r>
            <a:r>
              <a:rPr lang="en-ZA" i="1" dirty="0" smtClean="0">
                <a:solidFill>
                  <a:srgbClr val="C00000"/>
                </a:solidFill>
              </a:rPr>
              <a:t>, whereon Shem and </a:t>
            </a:r>
            <a:r>
              <a:rPr lang="en-ZA" i="1" dirty="0" err="1" smtClean="0">
                <a:solidFill>
                  <a:srgbClr val="C00000"/>
                </a:solidFill>
              </a:rPr>
              <a:t>Eber</a:t>
            </a:r>
            <a:r>
              <a:rPr lang="en-ZA" i="1" dirty="0" smtClean="0">
                <a:solidFill>
                  <a:srgbClr val="C00000"/>
                </a:solidFill>
              </a:rPr>
              <a:t> had their Bet ha-</a:t>
            </a:r>
            <a:r>
              <a:rPr lang="en-ZA" i="1" dirty="0" err="1" smtClean="0">
                <a:solidFill>
                  <a:srgbClr val="C00000"/>
                </a:solidFill>
              </a:rPr>
              <a:t>Midrash</a:t>
            </a:r>
            <a:r>
              <a:rPr lang="en-ZA" i="1" dirty="0" smtClean="0">
                <a:solidFill>
                  <a:srgbClr val="C00000"/>
                </a:solidFill>
              </a:rPr>
              <a:t>. She requested them as well as Abraham to inquire of God what the cause of her dire suffering was. And Shem replied: "My daughter, I confide a secret to thee. See to it that none finds it out. Two nations are in thy womb, and how should thy body contain them, seeing that the whole world will not be large enough for them to exist in it together peaceably? Two nations they are, each owning a world of its own, the one the Torah, the other sin. From the one will spring Solomon, the builder of the Temple, from the other Vespasian, the destroyer thereof. These two are what are needed to raise the number of nations to seventy. They will never be in the same estate. Esau will vaunt lords, while Jacob will bring forth prophets, and if Esau has princes, Jacob will have kings. They, Israel and Rome, are the two nations destined to be hated by all the world. One will exceed the other in strength. First Esau will subjugate the whole world, but in the end Jacob will rule over all. The older of the two will serve the younger, provided this one is pure of heart, otherwise the younger will be enslaved by the older.”</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THE BIRTH</a:t>
            </a:r>
            <a:br>
              <a:rPr lang="en-ZA" smtClean="0"/>
            </a:br>
            <a:r>
              <a:rPr lang="en-ZA" smtClean="0"/>
              <a:t>Legends of the Jews</a:t>
            </a:r>
            <a:endParaRPr lang="en-ZA" dirty="0"/>
          </a:p>
        </p:txBody>
      </p:sp>
      <p:sp>
        <p:nvSpPr>
          <p:cNvPr id="3" name="Content Placeholder 2"/>
          <p:cNvSpPr>
            <a:spLocks noGrp="1"/>
          </p:cNvSpPr>
          <p:nvPr>
            <p:ph idx="1"/>
          </p:nvPr>
        </p:nvSpPr>
        <p:spPr/>
        <p:txBody>
          <a:bodyPr/>
          <a:lstStyle/>
          <a:p>
            <a:r>
              <a:rPr lang="en-ZA" i="1" dirty="0" smtClean="0">
                <a:solidFill>
                  <a:srgbClr val="C00000"/>
                </a:solidFill>
              </a:rPr>
              <a:t>Esau was the first to see the light, and with him all impurity came from the womb; Jacob was born clean and sweet of body. Esau was brought forth with hair, beard, and teeth, both front and back, and he was blood-red, a sign of his future sanguinary nature. On account of his ruddy appearance he remained uncircumcised. Isaac, his father, feared that it was due to poor circulation of the blood, and he hesitated to perform the circumcision. He decided to wait until Esau should attain his thirteenth year, the age at which Ishmael had received the sign of the covenant. But when Esau grew up, he refused to give heed to his father's wish, and so he was left uncircumcised. The opposite of his brother in this as in all respects, Jacob was born with the sign of the covenant upon his body, a rare distinction. But Esau also bore a mark upon him at birth, the figure of a serpent, the symbol of all that is wicked and hated of God.</a:t>
            </a:r>
          </a:p>
        </p:txBody>
      </p:sp>
      <p:sp>
        <p:nvSpPr>
          <p:cNvPr id="4" name="Slide Number Placeholder 3"/>
          <p:cNvSpPr>
            <a:spLocks noGrp="1"/>
          </p:cNvSpPr>
          <p:nvPr>
            <p:ph type="sldNum" sz="quarter" idx="12"/>
          </p:nvPr>
        </p:nvSpPr>
        <p:spPr/>
        <p:txBody>
          <a:bodyPr/>
          <a:lstStyle/>
          <a:p>
            <a:fld id="{715B7D16-8FAD-4D2D-B977-107333E7495D}" type="slidenum">
              <a:rPr lang="en-ZA" smtClean="0"/>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SEPARATION</a:t>
            </a:r>
            <a:endParaRPr lang="en-ZA" dirty="0"/>
          </a:p>
        </p:txBody>
      </p:sp>
      <p:sp>
        <p:nvSpPr>
          <p:cNvPr id="3" name="Content Placeholder 2"/>
          <p:cNvSpPr>
            <a:spLocks noGrp="1"/>
          </p:cNvSpPr>
          <p:nvPr>
            <p:ph idx="1"/>
          </p:nvPr>
        </p:nvSpPr>
        <p:spPr/>
        <p:txBody>
          <a:bodyPr>
            <a:normAutofit/>
          </a:bodyPr>
          <a:lstStyle/>
          <a:p>
            <a:pPr algn="just"/>
            <a:r>
              <a:rPr lang="en-ZA" dirty="0" smtClean="0"/>
              <a:t>These two peoples “</a:t>
            </a:r>
            <a:r>
              <a:rPr lang="en-ZA" i="1" dirty="0" smtClean="0"/>
              <a:t>separated” </a:t>
            </a:r>
            <a:r>
              <a:rPr lang="en-ZA" dirty="0" smtClean="0"/>
              <a:t>from her body. The word for separated used here is “</a:t>
            </a:r>
            <a:r>
              <a:rPr lang="en-ZA" i="1" dirty="0" err="1" smtClean="0"/>
              <a:t>parad</a:t>
            </a:r>
            <a:r>
              <a:rPr lang="en-ZA" i="1" dirty="0" smtClean="0"/>
              <a:t>”</a:t>
            </a:r>
            <a:r>
              <a:rPr lang="en-ZA" dirty="0" smtClean="0"/>
              <a:t> and means “</a:t>
            </a:r>
            <a:r>
              <a:rPr lang="en-ZA" i="1" dirty="0" smtClean="0"/>
              <a:t>to divide</a:t>
            </a:r>
            <a:r>
              <a:rPr lang="en-ZA" dirty="0" smtClean="0"/>
              <a:t>”. In addition to being separated from her body at birth, these two peoples, goyim, were to be “</a:t>
            </a:r>
            <a:r>
              <a:rPr lang="en-ZA" i="1" dirty="0" smtClean="0"/>
              <a:t>divided</a:t>
            </a:r>
            <a:r>
              <a:rPr lang="en-ZA" dirty="0" smtClean="0"/>
              <a:t>”; there was to be a division between them.</a:t>
            </a:r>
          </a:p>
          <a:p>
            <a:pPr algn="just"/>
            <a:r>
              <a:rPr lang="en-ZA" b="1" dirty="0" smtClean="0">
                <a:solidFill>
                  <a:srgbClr val="C00000"/>
                </a:solidFill>
              </a:rPr>
              <a:t>Legends of the Jews: </a:t>
            </a:r>
            <a:r>
              <a:rPr lang="en-ZA" i="1" dirty="0" smtClean="0">
                <a:solidFill>
                  <a:srgbClr val="C00000"/>
                </a:solidFill>
              </a:rPr>
              <a:t>The names conferred upon the brothers are pregnant with meaning. The older was called Esau, because he was '</a:t>
            </a:r>
            <a:r>
              <a:rPr lang="en-ZA" i="1" dirty="0" err="1" smtClean="0">
                <a:solidFill>
                  <a:srgbClr val="C00000"/>
                </a:solidFill>
              </a:rPr>
              <a:t>Asui</a:t>
            </a:r>
            <a:r>
              <a:rPr lang="en-ZA" i="1" dirty="0" smtClean="0">
                <a:solidFill>
                  <a:srgbClr val="C00000"/>
                </a:solidFill>
              </a:rPr>
              <a:t>, fully developed when he was born, and the name of the younger was given to him by God, to point to some important events in the future of Israel by the numerical value of each letter. The first letter in </a:t>
            </a:r>
            <a:r>
              <a:rPr lang="en-ZA" i="1" dirty="0" err="1" smtClean="0">
                <a:solidFill>
                  <a:srgbClr val="C00000"/>
                </a:solidFill>
              </a:rPr>
              <a:t>Ya'akob</a:t>
            </a:r>
            <a:r>
              <a:rPr lang="en-ZA" i="1" dirty="0" smtClean="0">
                <a:solidFill>
                  <a:srgbClr val="C00000"/>
                </a:solidFill>
              </a:rPr>
              <a:t>, </a:t>
            </a:r>
            <a:r>
              <a:rPr lang="en-ZA" i="1" dirty="0" err="1" smtClean="0">
                <a:solidFill>
                  <a:srgbClr val="C00000"/>
                </a:solidFill>
              </a:rPr>
              <a:t>Yod</a:t>
            </a:r>
            <a:r>
              <a:rPr lang="en-ZA" i="1" dirty="0" smtClean="0">
                <a:solidFill>
                  <a:srgbClr val="C00000"/>
                </a:solidFill>
              </a:rPr>
              <a:t>, with the value of ten, stands for the </a:t>
            </a:r>
            <a:r>
              <a:rPr lang="en-ZA" i="1" dirty="0" err="1" smtClean="0">
                <a:solidFill>
                  <a:srgbClr val="C00000"/>
                </a:solidFill>
              </a:rPr>
              <a:t>decalogue</a:t>
            </a:r>
            <a:r>
              <a:rPr lang="en-ZA" i="1" dirty="0" smtClean="0">
                <a:solidFill>
                  <a:srgbClr val="C00000"/>
                </a:solidFill>
              </a:rPr>
              <a:t>; the second, '</a:t>
            </a:r>
            <a:r>
              <a:rPr lang="en-ZA" i="1" dirty="0" err="1" smtClean="0">
                <a:solidFill>
                  <a:srgbClr val="C00000"/>
                </a:solidFill>
              </a:rPr>
              <a:t>Ayin</a:t>
            </a:r>
            <a:r>
              <a:rPr lang="en-ZA" i="1" dirty="0" smtClean="0">
                <a:solidFill>
                  <a:srgbClr val="C00000"/>
                </a:solidFill>
              </a:rPr>
              <a:t>, equal to seventy, for the seventy elders, the leaders of Israel; the third, </a:t>
            </a:r>
            <a:r>
              <a:rPr lang="en-ZA" i="1" dirty="0" err="1" smtClean="0">
                <a:solidFill>
                  <a:srgbClr val="C00000"/>
                </a:solidFill>
              </a:rPr>
              <a:t>Kof</a:t>
            </a:r>
            <a:r>
              <a:rPr lang="en-ZA" i="1" dirty="0" smtClean="0">
                <a:solidFill>
                  <a:srgbClr val="C00000"/>
                </a:solidFill>
              </a:rPr>
              <a:t>, a hundred, for the Temple, a hundred ells in height; and the last, Bet, for the two tables of stone.</a:t>
            </a:r>
          </a:p>
          <a:p>
            <a:pPr algn="just"/>
            <a:endParaRPr lang="en-ZA" i="1"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COMMENTRY - RAV HIRSCH</a:t>
            </a:r>
            <a:endParaRPr lang="en-ZA" dirty="0"/>
          </a:p>
        </p:txBody>
      </p:sp>
      <p:sp>
        <p:nvSpPr>
          <p:cNvPr id="3" name="Content Placeholder 2"/>
          <p:cNvSpPr>
            <a:spLocks noGrp="1"/>
          </p:cNvSpPr>
          <p:nvPr>
            <p:ph idx="1"/>
          </p:nvPr>
        </p:nvSpPr>
        <p:spPr/>
        <p:txBody>
          <a:bodyPr>
            <a:normAutofit/>
          </a:bodyPr>
          <a:lstStyle/>
          <a:p>
            <a:r>
              <a:rPr lang="en-ZA" dirty="0" smtClean="0"/>
              <a:t>The thrashing about within her womb was not simply physiology of a typical twin birth; but </a:t>
            </a:r>
            <a:r>
              <a:rPr lang="en-ZA" dirty="0" smtClean="0"/>
              <a:t>rather was </a:t>
            </a:r>
            <a:r>
              <a:rPr lang="en-ZA" dirty="0" smtClean="0"/>
              <a:t>to be regarded as the start of a great future struggle, of hostility and confrontation </a:t>
            </a:r>
            <a:r>
              <a:rPr lang="en-ZA" dirty="0" smtClean="0"/>
              <a:t>between two </a:t>
            </a:r>
            <a:r>
              <a:rPr lang="en-ZA" dirty="0" smtClean="0"/>
              <a:t>nations. The one nation would build up its greatness based on spirit and morals, while </a:t>
            </a:r>
            <a:r>
              <a:rPr lang="en-ZA" dirty="0" smtClean="0"/>
              <a:t>the other </a:t>
            </a:r>
            <a:r>
              <a:rPr lang="en-ZA" dirty="0" smtClean="0"/>
              <a:t>nation would seek its greatness through worldly strength and violence. Spirit and violence</a:t>
            </a:r>
            <a:r>
              <a:rPr lang="en-ZA" dirty="0" smtClean="0"/>
              <a:t>, manifesting </a:t>
            </a:r>
            <a:r>
              <a:rPr lang="en-ZA" dirty="0" smtClean="0"/>
              <a:t>themselves in </a:t>
            </a:r>
            <a:r>
              <a:rPr lang="en-ZA" dirty="0" smtClean="0"/>
              <a:t>Jacob </a:t>
            </a:r>
            <a:r>
              <a:rPr lang="en-ZA" dirty="0" smtClean="0"/>
              <a:t>and </a:t>
            </a:r>
            <a:r>
              <a:rPr lang="en-ZA" dirty="0" smtClean="0"/>
              <a:t>Esau, </a:t>
            </a:r>
            <a:r>
              <a:rPr lang="en-ZA" dirty="0" smtClean="0"/>
              <a:t>from birth onwards and in diametric opposition </a:t>
            </a:r>
            <a:r>
              <a:rPr lang="en-ZA" dirty="0" smtClean="0"/>
              <a:t>to each </a:t>
            </a:r>
            <a:r>
              <a:rPr lang="en-ZA" dirty="0" smtClean="0"/>
              <a:t>other. Future nations would be built based on these ideologies which CANNOT EXIST </a:t>
            </a:r>
            <a:r>
              <a:rPr lang="en-ZA" dirty="0" smtClean="0"/>
              <a:t>IN ONENESS</a:t>
            </a:r>
            <a:r>
              <a:rPr lang="en-ZA" dirty="0" smtClean="0"/>
              <a:t>! </a:t>
            </a:r>
          </a:p>
          <a:p>
            <a:r>
              <a:rPr lang="en-ZA" b="1" dirty="0" smtClean="0">
                <a:solidFill>
                  <a:srgbClr val="002060"/>
                </a:solidFill>
              </a:rPr>
              <a:t>To quote </a:t>
            </a:r>
            <a:r>
              <a:rPr lang="en-ZA" b="1" dirty="0" err="1" smtClean="0">
                <a:solidFill>
                  <a:srgbClr val="002060"/>
                </a:solidFill>
              </a:rPr>
              <a:t>Rav</a:t>
            </a:r>
            <a:r>
              <a:rPr lang="en-ZA" b="1" dirty="0" smtClean="0">
                <a:solidFill>
                  <a:srgbClr val="002060"/>
                </a:solidFill>
              </a:rPr>
              <a:t> Hirsch</a:t>
            </a:r>
            <a:r>
              <a:rPr lang="en-ZA" b="1" dirty="0" smtClean="0">
                <a:solidFill>
                  <a:srgbClr val="002060"/>
                </a:solidFill>
              </a:rPr>
              <a:t>: </a:t>
            </a:r>
            <a:r>
              <a:rPr lang="en-ZA" i="1" dirty="0" smtClean="0">
                <a:solidFill>
                  <a:srgbClr val="002060"/>
                </a:solidFill>
              </a:rPr>
              <a:t>“</a:t>
            </a:r>
            <a:r>
              <a:rPr lang="en-ZA" i="1" dirty="0" smtClean="0">
                <a:solidFill>
                  <a:srgbClr val="002060"/>
                </a:solidFill>
              </a:rPr>
              <a:t>The whole of world history is nothing else than a struggle as to whether spirit or sword </a:t>
            </a:r>
            <a:r>
              <a:rPr lang="en-ZA" i="1" dirty="0" smtClean="0">
                <a:solidFill>
                  <a:srgbClr val="002060"/>
                </a:solidFill>
              </a:rPr>
              <a:t>has the </a:t>
            </a:r>
            <a:r>
              <a:rPr lang="en-ZA" i="1" dirty="0" smtClean="0">
                <a:solidFill>
                  <a:srgbClr val="002060"/>
                </a:solidFill>
              </a:rPr>
              <a:t>upper hand.”</a:t>
            </a:r>
          </a:p>
          <a:p>
            <a:r>
              <a:rPr lang="en-ZA" dirty="0" smtClean="0"/>
              <a:t>Now, can you imagine the expectant </a:t>
            </a:r>
            <a:r>
              <a:rPr lang="en-ZA" dirty="0" smtClean="0"/>
              <a:t>Rebecca </a:t>
            </a:r>
            <a:r>
              <a:rPr lang="en-ZA" dirty="0" smtClean="0"/>
              <a:t>receiving this revelation of the future struggle that </a:t>
            </a:r>
            <a:r>
              <a:rPr lang="en-ZA" dirty="0" smtClean="0"/>
              <a:t>is beginning </a:t>
            </a:r>
            <a:r>
              <a:rPr lang="en-ZA" dirty="0" smtClean="0"/>
              <a:t>in her very own womb?!!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COMMENTRY </a:t>
            </a:r>
            <a:r>
              <a:rPr lang="en-ZA" dirty="0" smtClean="0"/>
              <a:t>- RAV DAVID MILSTON’S </a:t>
            </a:r>
            <a:endParaRPr lang="en-ZA" dirty="0"/>
          </a:p>
        </p:txBody>
      </p:sp>
      <p:sp>
        <p:nvSpPr>
          <p:cNvPr id="3" name="Content Placeholder 2"/>
          <p:cNvSpPr>
            <a:spLocks noGrp="1"/>
          </p:cNvSpPr>
          <p:nvPr>
            <p:ph idx="1"/>
          </p:nvPr>
        </p:nvSpPr>
        <p:spPr/>
        <p:txBody>
          <a:bodyPr>
            <a:normAutofit/>
          </a:bodyPr>
          <a:lstStyle/>
          <a:p>
            <a:r>
              <a:rPr lang="en-ZA" dirty="0" smtClean="0"/>
              <a:t>On another level of teaching, </a:t>
            </a:r>
            <a:r>
              <a:rPr lang="en-ZA" dirty="0" err="1" smtClean="0"/>
              <a:t>Rav</a:t>
            </a:r>
            <a:r>
              <a:rPr lang="en-ZA" dirty="0" smtClean="0"/>
              <a:t> David </a:t>
            </a:r>
            <a:r>
              <a:rPr lang="en-ZA" dirty="0" err="1" smtClean="0"/>
              <a:t>Milston</a:t>
            </a:r>
            <a:r>
              <a:rPr lang="en-ZA" dirty="0" smtClean="0"/>
              <a:t> comments that </a:t>
            </a:r>
            <a:r>
              <a:rPr lang="en-ZA" dirty="0" smtClean="0"/>
              <a:t>this </a:t>
            </a:r>
            <a:r>
              <a:rPr lang="en-ZA" dirty="0" smtClean="0"/>
              <a:t>is in fact a story that each of us lives every day. He says, referring to the worldly versus spiritual struggle, that the agenda of the body (flesh) is diametrically opposed to that of the soul, and visa versa. Here is more of </a:t>
            </a:r>
            <a:r>
              <a:rPr lang="en-ZA" dirty="0" err="1" smtClean="0"/>
              <a:t>Rav</a:t>
            </a:r>
            <a:r>
              <a:rPr lang="en-ZA" dirty="0" smtClean="0"/>
              <a:t> David </a:t>
            </a:r>
            <a:r>
              <a:rPr lang="en-ZA" dirty="0" err="1" smtClean="0"/>
              <a:t>Milston’s</a:t>
            </a:r>
            <a:r>
              <a:rPr lang="en-ZA" dirty="0" smtClean="0"/>
              <a:t> </a:t>
            </a:r>
            <a:r>
              <a:rPr lang="en-ZA" dirty="0" smtClean="0"/>
              <a:t>quote:</a:t>
            </a:r>
            <a:endParaRPr lang="en-ZA" dirty="0" smtClean="0"/>
          </a:p>
          <a:p>
            <a:r>
              <a:rPr lang="en-ZA" i="1" dirty="0" smtClean="0">
                <a:solidFill>
                  <a:srgbClr val="002060"/>
                </a:solidFill>
              </a:rPr>
              <a:t>“</a:t>
            </a:r>
            <a:r>
              <a:rPr lang="en-ZA" i="1" dirty="0" smtClean="0">
                <a:solidFill>
                  <a:srgbClr val="002060"/>
                </a:solidFill>
              </a:rPr>
              <a:t>Just as we believe that </a:t>
            </a:r>
            <a:r>
              <a:rPr lang="en-ZA" i="1" dirty="0" smtClean="0">
                <a:solidFill>
                  <a:srgbClr val="002060"/>
                </a:solidFill>
              </a:rPr>
              <a:t>Esau </a:t>
            </a:r>
            <a:r>
              <a:rPr lang="en-ZA" i="1" dirty="0" smtClean="0">
                <a:solidFill>
                  <a:srgbClr val="002060"/>
                </a:solidFill>
              </a:rPr>
              <a:t>should be subservient to </a:t>
            </a:r>
            <a:r>
              <a:rPr lang="en-ZA" i="1" dirty="0" smtClean="0">
                <a:solidFill>
                  <a:srgbClr val="002060"/>
                </a:solidFill>
              </a:rPr>
              <a:t>Jacob, </a:t>
            </a:r>
            <a:r>
              <a:rPr lang="en-ZA" i="1" dirty="0" smtClean="0">
                <a:solidFill>
                  <a:srgbClr val="002060"/>
                </a:solidFill>
              </a:rPr>
              <a:t>so our bodies should </a:t>
            </a:r>
            <a:r>
              <a:rPr lang="en-ZA" i="1" dirty="0" smtClean="0">
                <a:solidFill>
                  <a:srgbClr val="002060"/>
                </a:solidFill>
              </a:rPr>
              <a:t>be subservient </a:t>
            </a:r>
            <a:r>
              <a:rPr lang="en-ZA" i="1" dirty="0" smtClean="0">
                <a:solidFill>
                  <a:srgbClr val="002060"/>
                </a:solidFill>
              </a:rPr>
              <a:t>to our souls. Just as </a:t>
            </a:r>
            <a:r>
              <a:rPr lang="en-ZA" i="1" dirty="0" smtClean="0">
                <a:solidFill>
                  <a:srgbClr val="002060"/>
                </a:solidFill>
              </a:rPr>
              <a:t>Esau </a:t>
            </a:r>
            <a:r>
              <a:rPr lang="en-ZA" i="1" dirty="0" smtClean="0">
                <a:solidFill>
                  <a:srgbClr val="002060"/>
                </a:solidFill>
              </a:rPr>
              <a:t>physically preceded </a:t>
            </a:r>
            <a:r>
              <a:rPr lang="en-ZA" i="1" dirty="0" smtClean="0">
                <a:solidFill>
                  <a:srgbClr val="002060"/>
                </a:solidFill>
              </a:rPr>
              <a:t>Jacob, </a:t>
            </a:r>
            <a:r>
              <a:rPr lang="en-ZA" i="1" dirty="0" smtClean="0">
                <a:solidFill>
                  <a:srgbClr val="002060"/>
                </a:solidFill>
              </a:rPr>
              <a:t>so the body precedes </a:t>
            </a:r>
            <a:r>
              <a:rPr lang="en-ZA" i="1" dirty="0" smtClean="0">
                <a:solidFill>
                  <a:srgbClr val="002060"/>
                </a:solidFill>
              </a:rPr>
              <a:t>the soul</a:t>
            </a:r>
            <a:r>
              <a:rPr lang="en-ZA" i="1" dirty="0" smtClean="0">
                <a:solidFill>
                  <a:srgbClr val="002060"/>
                </a:solidFill>
              </a:rPr>
              <a:t>. Just as at the start of their relationship </a:t>
            </a:r>
            <a:r>
              <a:rPr lang="en-ZA" i="1" dirty="0" smtClean="0">
                <a:solidFill>
                  <a:srgbClr val="002060"/>
                </a:solidFill>
              </a:rPr>
              <a:t>Esau </a:t>
            </a:r>
            <a:r>
              <a:rPr lang="en-ZA" i="1" dirty="0" smtClean="0">
                <a:solidFill>
                  <a:srgbClr val="002060"/>
                </a:solidFill>
              </a:rPr>
              <a:t>had the upper hand over </a:t>
            </a:r>
            <a:r>
              <a:rPr lang="en-ZA" i="1" dirty="0" smtClean="0">
                <a:solidFill>
                  <a:srgbClr val="002060"/>
                </a:solidFill>
              </a:rPr>
              <a:t>Jacob, </a:t>
            </a:r>
            <a:r>
              <a:rPr lang="en-ZA" i="1" dirty="0" smtClean="0">
                <a:solidFill>
                  <a:srgbClr val="002060"/>
                </a:solidFill>
              </a:rPr>
              <a:t>so too, </a:t>
            </a:r>
            <a:r>
              <a:rPr lang="en-ZA" i="1" dirty="0" smtClean="0">
                <a:solidFill>
                  <a:srgbClr val="002060"/>
                </a:solidFill>
              </a:rPr>
              <a:t>at the </a:t>
            </a:r>
            <a:r>
              <a:rPr lang="en-ZA" i="1" dirty="0" smtClean="0">
                <a:solidFill>
                  <a:srgbClr val="002060"/>
                </a:solidFill>
              </a:rPr>
              <a:t>start of life, our physical power seems to rule over our spirituality. Just as at the end </a:t>
            </a:r>
            <a:r>
              <a:rPr lang="en-ZA" i="1" dirty="0" smtClean="0">
                <a:solidFill>
                  <a:srgbClr val="002060"/>
                </a:solidFill>
              </a:rPr>
              <a:t>of days Jacob </a:t>
            </a:r>
            <a:r>
              <a:rPr lang="en-ZA" i="1" dirty="0" smtClean="0">
                <a:solidFill>
                  <a:srgbClr val="002060"/>
                </a:solidFill>
              </a:rPr>
              <a:t>will finally rule over </a:t>
            </a:r>
            <a:r>
              <a:rPr lang="en-ZA" i="1" dirty="0" smtClean="0">
                <a:solidFill>
                  <a:srgbClr val="002060"/>
                </a:solidFill>
              </a:rPr>
              <a:t>u </a:t>
            </a:r>
            <a:r>
              <a:rPr lang="en-ZA" i="1" dirty="0" smtClean="0">
                <a:solidFill>
                  <a:srgbClr val="002060"/>
                </a:solidFill>
              </a:rPr>
              <a:t>so too our aim is that by the end of our lives our </a:t>
            </a:r>
            <a:r>
              <a:rPr lang="en-ZA" i="1" dirty="0" smtClean="0">
                <a:solidFill>
                  <a:srgbClr val="002060"/>
                </a:solidFill>
              </a:rPr>
              <a:t>soul will </a:t>
            </a:r>
            <a:r>
              <a:rPr lang="en-ZA" i="1" dirty="0" smtClean="0">
                <a:solidFill>
                  <a:srgbClr val="002060"/>
                </a:solidFill>
              </a:rPr>
              <a:t>control our bodies and not visa versa</a:t>
            </a:r>
            <a:r>
              <a:rPr lang="en-ZA" i="1" dirty="0" smtClean="0">
                <a:solidFill>
                  <a:srgbClr val="002060"/>
                </a:solidFill>
              </a:rPr>
              <a:t>.”</a:t>
            </a:r>
            <a:endParaRPr lang="en-ZA" i="1" dirty="0" smtClean="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COMMENTRY </a:t>
            </a:r>
            <a:r>
              <a:rPr lang="en-ZA" dirty="0" smtClean="0"/>
              <a:t>– APOSTLE PAUL </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For we know that the Torah is Spiritual, but I am fleshly, sold under sin. For what I work, I know not. For what I wish, that I do not practise, but what I hate, that I do. But if I do what I do not wish, I agree with the Torah that it is good. And now, it is no longer I that work it, but the sin dwelling in me. For I know that in me, that is in my flesh, dwells no good. For to wish is present with me, but to work the good I do not find. For the good that I wish to do, I do not do; but the evil I do not wish to do, this I practise. And if I do that which I do not wish, it is no longer I who work it, but the sin dwelling in me. I find therefore this law, that when I wish to do the good, that the evil is present with me. For I delight in the Torah of </a:t>
            </a:r>
            <a:r>
              <a:rPr lang="en-ZA" i="1" dirty="0" smtClean="0">
                <a:solidFill>
                  <a:srgbClr val="004821"/>
                </a:solidFill>
              </a:rPr>
              <a:t>Elohim </a:t>
            </a:r>
            <a:r>
              <a:rPr lang="en-ZA" i="1" dirty="0" smtClean="0">
                <a:solidFill>
                  <a:srgbClr val="004821"/>
                </a:solidFill>
              </a:rPr>
              <a:t>according to the inward man</a:t>
            </a:r>
            <a:r>
              <a:rPr lang="en-ZA" i="1" dirty="0" smtClean="0">
                <a:solidFill>
                  <a:srgbClr val="004821"/>
                </a:solidFill>
              </a:rPr>
              <a:t>, </a:t>
            </a:r>
            <a:r>
              <a:rPr lang="en-ZA" i="1" dirty="0" smtClean="0">
                <a:solidFill>
                  <a:srgbClr val="004821"/>
                </a:solidFill>
              </a:rPr>
              <a:t>but I see another law in my members, battling against the Torah of my mind, and bringing me into captivity to the law of sin which is in my members. Wretched man that I am! Who shall deliver me from this body of death? Thanks to Elohim, through </a:t>
            </a:r>
            <a:r>
              <a:rPr lang="he-IL" i="1" dirty="0" smtClean="0">
                <a:solidFill>
                  <a:srgbClr val="004821"/>
                </a:solidFill>
              </a:rPr>
              <a:t>יהושע</a:t>
            </a:r>
            <a:r>
              <a:rPr lang="en-ZA" i="1" dirty="0" smtClean="0">
                <a:solidFill>
                  <a:srgbClr val="004821"/>
                </a:solidFill>
              </a:rPr>
              <a:t> Messiah our Master! So then, with the mind I myself truly serve the Torah of Elohim, but with the flesh the law of sin</a:t>
            </a:r>
            <a:r>
              <a:rPr lang="en-ZA" b="1" i="1" dirty="0" smtClean="0">
                <a:solidFill>
                  <a:srgbClr val="004821"/>
                </a:solidFill>
              </a:rPr>
              <a:t>. </a:t>
            </a:r>
            <a:r>
              <a:rPr lang="en-US" b="1" i="1" dirty="0" smtClean="0">
                <a:solidFill>
                  <a:srgbClr val="004821"/>
                </a:solidFill>
              </a:rPr>
              <a:t>(</a:t>
            </a:r>
            <a:r>
              <a:rPr lang="en-US" b="1" i="1" dirty="0" smtClean="0">
                <a:solidFill>
                  <a:srgbClr val="004821"/>
                </a:solidFill>
              </a:rPr>
              <a:t>Romans 7:14-25)</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COMMENTRY – </a:t>
            </a:r>
            <a:r>
              <a:rPr lang="en-ZA" dirty="0" smtClean="0"/>
              <a:t>SAGES</a:t>
            </a:r>
            <a:endParaRPr lang="en-ZA" dirty="0"/>
          </a:p>
        </p:txBody>
      </p:sp>
      <p:sp>
        <p:nvSpPr>
          <p:cNvPr id="3" name="Content Placeholder 2"/>
          <p:cNvSpPr>
            <a:spLocks noGrp="1"/>
          </p:cNvSpPr>
          <p:nvPr>
            <p:ph idx="1"/>
          </p:nvPr>
        </p:nvSpPr>
        <p:spPr/>
        <p:txBody>
          <a:bodyPr>
            <a:normAutofit/>
          </a:bodyPr>
          <a:lstStyle/>
          <a:p>
            <a:r>
              <a:rPr lang="en-ZA" i="1" dirty="0" smtClean="0">
                <a:solidFill>
                  <a:srgbClr val="002060"/>
                </a:solidFill>
              </a:rPr>
              <a:t>“</a:t>
            </a:r>
            <a:r>
              <a:rPr lang="en-ZA" i="1" dirty="0" smtClean="0">
                <a:solidFill>
                  <a:srgbClr val="002060"/>
                </a:solidFill>
              </a:rPr>
              <a:t>If </a:t>
            </a:r>
            <a:r>
              <a:rPr lang="en-ZA" i="1" dirty="0" err="1" smtClean="0">
                <a:solidFill>
                  <a:srgbClr val="002060"/>
                </a:solidFill>
              </a:rPr>
              <a:t>Ya’acov</a:t>
            </a:r>
            <a:r>
              <a:rPr lang="en-ZA" i="1" dirty="0" smtClean="0">
                <a:solidFill>
                  <a:srgbClr val="002060"/>
                </a:solidFill>
              </a:rPr>
              <a:t> is to overcome </a:t>
            </a:r>
            <a:r>
              <a:rPr lang="en-ZA" i="1" dirty="0" err="1" smtClean="0">
                <a:solidFill>
                  <a:srgbClr val="002060"/>
                </a:solidFill>
              </a:rPr>
              <a:t>Esav</a:t>
            </a:r>
            <a:r>
              <a:rPr lang="en-ZA" i="1" dirty="0" smtClean="0">
                <a:solidFill>
                  <a:srgbClr val="002060"/>
                </a:solidFill>
              </a:rPr>
              <a:t>, this will be a life long struggle, it will involve planning </a:t>
            </a:r>
            <a:r>
              <a:rPr lang="en-ZA" i="1" dirty="0" smtClean="0">
                <a:solidFill>
                  <a:srgbClr val="002060"/>
                </a:solidFill>
              </a:rPr>
              <a:t>and strategy</a:t>
            </a:r>
            <a:r>
              <a:rPr lang="en-ZA" i="1" dirty="0" smtClean="0">
                <a:solidFill>
                  <a:srgbClr val="002060"/>
                </a:solidFill>
              </a:rPr>
              <a:t>, it will involve constant awareness of every situation, and a need to foresee how </a:t>
            </a:r>
            <a:r>
              <a:rPr lang="en-ZA" i="1" dirty="0" smtClean="0">
                <a:solidFill>
                  <a:srgbClr val="002060"/>
                </a:solidFill>
              </a:rPr>
              <a:t>that situation </a:t>
            </a:r>
            <a:r>
              <a:rPr lang="en-ZA" i="1" dirty="0" smtClean="0">
                <a:solidFill>
                  <a:srgbClr val="002060"/>
                </a:solidFill>
              </a:rPr>
              <a:t>will develop. If we succeed then we become worthy of the name ‘</a:t>
            </a:r>
            <a:r>
              <a:rPr lang="en-ZA" i="1" dirty="0" err="1" smtClean="0">
                <a:solidFill>
                  <a:srgbClr val="002060"/>
                </a:solidFill>
              </a:rPr>
              <a:t>Yisrael</a:t>
            </a:r>
            <a:r>
              <a:rPr lang="en-ZA" i="1" dirty="0" smtClean="0">
                <a:solidFill>
                  <a:srgbClr val="002060"/>
                </a:solidFill>
              </a:rPr>
              <a:t>’. </a:t>
            </a:r>
            <a:r>
              <a:rPr lang="en-ZA" i="1" dirty="0" smtClean="0">
                <a:solidFill>
                  <a:srgbClr val="002060"/>
                </a:solidFill>
              </a:rPr>
              <a:t>As human </a:t>
            </a:r>
            <a:r>
              <a:rPr lang="en-ZA" i="1" dirty="0" smtClean="0">
                <a:solidFill>
                  <a:srgbClr val="002060"/>
                </a:solidFill>
              </a:rPr>
              <a:t>beings, each and every one of us was born into this reality. Each one of us is on </a:t>
            </a:r>
            <a:r>
              <a:rPr lang="en-ZA" i="1" dirty="0" smtClean="0">
                <a:solidFill>
                  <a:srgbClr val="002060"/>
                </a:solidFill>
              </a:rPr>
              <a:t>our own </a:t>
            </a:r>
            <a:r>
              <a:rPr lang="en-ZA" i="1" dirty="0" smtClean="0">
                <a:solidFill>
                  <a:srgbClr val="002060"/>
                </a:solidFill>
              </a:rPr>
              <a:t>personal front line. Our bodies have genuine needs, as do our souls. Our objective </a:t>
            </a:r>
            <a:r>
              <a:rPr lang="en-ZA" i="1" dirty="0" smtClean="0">
                <a:solidFill>
                  <a:srgbClr val="002060"/>
                </a:solidFill>
              </a:rPr>
              <a:t>is categorically </a:t>
            </a:r>
            <a:r>
              <a:rPr lang="en-ZA" i="1" dirty="0" smtClean="0">
                <a:solidFill>
                  <a:srgbClr val="002060"/>
                </a:solidFill>
              </a:rPr>
              <a:t>not to destroy ‘</a:t>
            </a:r>
            <a:r>
              <a:rPr lang="en-ZA" i="1" dirty="0" err="1" smtClean="0">
                <a:solidFill>
                  <a:srgbClr val="002060"/>
                </a:solidFill>
              </a:rPr>
              <a:t>Esav</a:t>
            </a:r>
            <a:r>
              <a:rPr lang="en-ZA" i="1" dirty="0" smtClean="0">
                <a:solidFill>
                  <a:srgbClr val="002060"/>
                </a:solidFill>
              </a:rPr>
              <a:t>’, it is to control ‘</a:t>
            </a:r>
            <a:r>
              <a:rPr lang="en-ZA" i="1" dirty="0" err="1" smtClean="0">
                <a:solidFill>
                  <a:srgbClr val="002060"/>
                </a:solidFill>
              </a:rPr>
              <a:t>Esav</a:t>
            </a:r>
            <a:r>
              <a:rPr lang="en-ZA" i="1" dirty="0" smtClean="0">
                <a:solidFill>
                  <a:srgbClr val="002060"/>
                </a:solidFill>
              </a:rPr>
              <a:t>’. We are commanded to live in </a:t>
            </a:r>
            <a:r>
              <a:rPr lang="en-ZA" i="1" dirty="0" smtClean="0">
                <a:solidFill>
                  <a:srgbClr val="002060"/>
                </a:solidFill>
              </a:rPr>
              <a:t>this world</a:t>
            </a:r>
            <a:r>
              <a:rPr lang="en-ZA" i="1" dirty="0" smtClean="0">
                <a:solidFill>
                  <a:srgbClr val="002060"/>
                </a:solidFill>
              </a:rPr>
              <a:t>, to actively involve ourselves in the physical reality of the world, yet our </a:t>
            </a:r>
            <a:r>
              <a:rPr lang="en-ZA" i="1" dirty="0" smtClean="0">
                <a:solidFill>
                  <a:srgbClr val="002060"/>
                </a:solidFill>
              </a:rPr>
              <a:t>physical behaviour, </a:t>
            </a:r>
            <a:r>
              <a:rPr lang="en-ZA" i="1" dirty="0" smtClean="0">
                <a:solidFill>
                  <a:srgbClr val="002060"/>
                </a:solidFill>
              </a:rPr>
              <a:t>must be under the direction of our souls. To succeed in this mission of life </a:t>
            </a:r>
            <a:r>
              <a:rPr lang="en-ZA" i="1" dirty="0" smtClean="0">
                <a:solidFill>
                  <a:srgbClr val="002060"/>
                </a:solidFill>
              </a:rPr>
              <a:t>requires constant </a:t>
            </a:r>
            <a:r>
              <a:rPr lang="en-ZA" i="1" dirty="0" smtClean="0">
                <a:solidFill>
                  <a:srgbClr val="002060"/>
                </a:solidFill>
              </a:rPr>
              <a:t>effort and ongoing strategy. We cannot live ‘in both worlds’ and succeed. If </a:t>
            </a:r>
            <a:r>
              <a:rPr lang="en-ZA" i="1" dirty="0" smtClean="0">
                <a:solidFill>
                  <a:srgbClr val="002060"/>
                </a:solidFill>
              </a:rPr>
              <a:t>the body </a:t>
            </a:r>
            <a:r>
              <a:rPr lang="en-ZA" i="1" dirty="0" smtClean="0">
                <a:solidFill>
                  <a:srgbClr val="002060"/>
                </a:solidFill>
              </a:rPr>
              <a:t>is in control then the soul will be subservient, if the soul is in control then the body </a:t>
            </a:r>
            <a:r>
              <a:rPr lang="en-ZA" i="1" dirty="0" smtClean="0">
                <a:solidFill>
                  <a:srgbClr val="002060"/>
                </a:solidFill>
              </a:rPr>
              <a:t>will be </a:t>
            </a:r>
            <a:r>
              <a:rPr lang="en-ZA" i="1" dirty="0" smtClean="0">
                <a:solidFill>
                  <a:srgbClr val="002060"/>
                </a:solidFill>
              </a:rPr>
              <a:t>subservient.”</a:t>
            </a:r>
            <a:endParaRPr lang="en-ZA" i="1"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4000" dirty="0" smtClean="0"/>
              <a:t>THE OLDER SHALL SERVE THE YOUNGER</a:t>
            </a:r>
            <a:endParaRPr lang="en-ZA" sz="4000" dirty="0"/>
          </a:p>
        </p:txBody>
      </p:sp>
      <p:sp>
        <p:nvSpPr>
          <p:cNvPr id="3" name="Content Placeholder 2"/>
          <p:cNvSpPr>
            <a:spLocks noGrp="1"/>
          </p:cNvSpPr>
          <p:nvPr>
            <p:ph idx="1"/>
          </p:nvPr>
        </p:nvSpPr>
        <p:spPr/>
        <p:txBody>
          <a:bodyPr>
            <a:noAutofit/>
          </a:bodyPr>
          <a:lstStyle/>
          <a:p>
            <a:pPr>
              <a:lnSpc>
                <a:spcPts val="2100"/>
              </a:lnSpc>
            </a:pPr>
            <a:r>
              <a:rPr lang="en-ZA" dirty="0" smtClean="0"/>
              <a:t>Although in the English the translation reads “</a:t>
            </a:r>
            <a:r>
              <a:rPr lang="en-ZA" i="1" dirty="0" smtClean="0"/>
              <a:t>the older shall serve the younger”, </a:t>
            </a:r>
            <a:r>
              <a:rPr lang="en-ZA" dirty="0" smtClean="0"/>
              <a:t>this is stated </a:t>
            </a:r>
            <a:r>
              <a:rPr lang="en-ZA" dirty="0" smtClean="0"/>
              <a:t>rather ambiguously </a:t>
            </a:r>
            <a:r>
              <a:rPr lang="en-ZA" dirty="0" smtClean="0"/>
              <a:t>in the Hebrew. </a:t>
            </a:r>
            <a:r>
              <a:rPr lang="en-ZA" dirty="0" smtClean="0"/>
              <a:t>The </a:t>
            </a:r>
            <a:r>
              <a:rPr lang="en-ZA" dirty="0" smtClean="0"/>
              <a:t>phrase </a:t>
            </a:r>
            <a:r>
              <a:rPr lang="en-ZA" dirty="0" smtClean="0"/>
              <a:t>“</a:t>
            </a:r>
            <a:r>
              <a:rPr lang="en-ZA" i="1" dirty="0" smtClean="0"/>
              <a:t>the older shall </a:t>
            </a:r>
            <a:r>
              <a:rPr lang="en-ZA" i="1" dirty="0" smtClean="0"/>
              <a:t>serve the </a:t>
            </a:r>
            <a:r>
              <a:rPr lang="en-ZA" i="1" dirty="0" smtClean="0"/>
              <a:t>younger”, the Hebrew should be written like this</a:t>
            </a:r>
            <a:r>
              <a:rPr lang="en-ZA" i="1" dirty="0" smtClean="0"/>
              <a:t>:  </a:t>
            </a:r>
            <a:r>
              <a:rPr lang="en-ZA" dirty="0" err="1" smtClean="0">
                <a:solidFill>
                  <a:srgbClr val="000000"/>
                </a:solidFill>
                <a:latin typeface="Bwhebb"/>
              </a:rPr>
              <a:t>ry</a:t>
            </a:r>
            <a:r>
              <a:rPr lang="en-ZA" dirty="0" smtClean="0">
                <a:solidFill>
                  <a:srgbClr val="000000"/>
                </a:solidFill>
                <a:latin typeface="Bwhebb"/>
              </a:rPr>
              <a:t>[</a:t>
            </a:r>
            <a:r>
              <a:rPr lang="en-ZA" dirty="0" err="1" smtClean="0">
                <a:solidFill>
                  <a:srgbClr val="000000"/>
                </a:solidFill>
                <a:latin typeface="Bwhebb"/>
              </a:rPr>
              <a:t>i</a:t>
            </a:r>
            <a:r>
              <a:rPr lang="en-ZA" dirty="0" smtClean="0">
                <a:solidFill>
                  <a:srgbClr val="000000"/>
                </a:solidFill>
                <a:latin typeface="Bwhebb"/>
              </a:rPr>
              <a:t>(</a:t>
            </a:r>
            <a:r>
              <a:rPr lang="en-ZA" dirty="0" err="1" smtClean="0">
                <a:solidFill>
                  <a:srgbClr val="000000"/>
                </a:solidFill>
                <a:latin typeface="Bwhebb"/>
              </a:rPr>
              <a:t>c</a:t>
            </a:r>
            <a:r>
              <a:rPr lang="en-ZA" dirty="0" err="1" smtClean="0">
                <a:solidFill>
                  <a:srgbClr val="000000"/>
                </a:solidFill>
                <a:latin typeface="Bwhebb"/>
              </a:rPr>
              <a:t>'</a:t>
            </a:r>
            <a:r>
              <a:rPr lang="en-ZA" dirty="0" err="1" smtClean="0">
                <a:solidFill>
                  <a:srgbClr val="548FD5"/>
                </a:solidFill>
                <a:latin typeface="Bwhebb"/>
              </a:rPr>
              <a:t>-ta</a:t>
            </a:r>
            <a:r>
              <a:rPr lang="en-ZA" dirty="0" smtClean="0">
                <a:solidFill>
                  <a:srgbClr val="000000"/>
                </a:solidFill>
                <a:latin typeface="Bwhebb"/>
              </a:rPr>
              <a:t>, </a:t>
            </a:r>
            <a:r>
              <a:rPr lang="en-ZA" dirty="0" err="1" smtClean="0">
                <a:solidFill>
                  <a:srgbClr val="000000"/>
                </a:solidFill>
                <a:latin typeface="Bwhebb"/>
              </a:rPr>
              <a:t>dboï</a:t>
            </a:r>
            <a:r>
              <a:rPr lang="en-ZA" dirty="0" smtClean="0">
                <a:solidFill>
                  <a:srgbClr val="000000"/>
                </a:solidFill>
                <a:latin typeface="Bwhebb"/>
              </a:rPr>
              <a:t>[]y: </a:t>
            </a:r>
            <a:r>
              <a:rPr lang="en-ZA" dirty="0" err="1" smtClean="0">
                <a:solidFill>
                  <a:srgbClr val="000000"/>
                </a:solidFill>
                <a:latin typeface="Bwhebb"/>
              </a:rPr>
              <a:t>br:Þw</a:t>
            </a:r>
            <a:r>
              <a:rPr lang="en-ZA" dirty="0" smtClean="0">
                <a:solidFill>
                  <a:srgbClr val="000000"/>
                </a:solidFill>
                <a:latin typeface="Bwhebb"/>
              </a:rPr>
              <a:t>&gt;</a:t>
            </a:r>
          </a:p>
          <a:p>
            <a:pPr>
              <a:lnSpc>
                <a:spcPts val="2100"/>
              </a:lnSpc>
            </a:pPr>
            <a:r>
              <a:rPr lang="en-ZA" dirty="0" smtClean="0"/>
              <a:t>Instead</a:t>
            </a:r>
            <a:r>
              <a:rPr lang="en-ZA" dirty="0" smtClean="0"/>
              <a:t>, the Hebrew appears without the </a:t>
            </a:r>
            <a:r>
              <a:rPr lang="en-ZA" dirty="0" smtClean="0">
                <a:solidFill>
                  <a:srgbClr val="548FD5"/>
                </a:solidFill>
                <a:latin typeface="Bwhebb"/>
              </a:rPr>
              <a:t>-</a:t>
            </a:r>
            <a:r>
              <a:rPr lang="en-ZA" dirty="0" err="1" smtClean="0">
                <a:solidFill>
                  <a:srgbClr val="548FD5"/>
                </a:solidFill>
                <a:latin typeface="Bwhebb"/>
              </a:rPr>
              <a:t>ta</a:t>
            </a:r>
            <a:r>
              <a:rPr lang="en-ZA" dirty="0" smtClean="0"/>
              <a:t>, </a:t>
            </a:r>
            <a:r>
              <a:rPr lang="en-ZA" dirty="0" smtClean="0"/>
              <a:t>in Torah scrolls:</a:t>
            </a:r>
          </a:p>
          <a:p>
            <a:pPr>
              <a:lnSpc>
                <a:spcPts val="2100"/>
              </a:lnSpc>
            </a:pPr>
            <a:r>
              <a:rPr lang="en-ZA" dirty="0" err="1" smtClean="0">
                <a:latin typeface="Bwhebb"/>
              </a:rPr>
              <a:t>ry</a:t>
            </a:r>
            <a:r>
              <a:rPr lang="en-ZA" dirty="0" smtClean="0">
                <a:latin typeface="Bwhebb"/>
              </a:rPr>
              <a:t>[</a:t>
            </a:r>
            <a:r>
              <a:rPr lang="en-ZA" dirty="0" err="1" smtClean="0">
                <a:latin typeface="Bwhebb"/>
              </a:rPr>
              <a:t>i</a:t>
            </a:r>
            <a:r>
              <a:rPr lang="en-ZA" dirty="0" smtClean="0">
                <a:latin typeface="Bwhebb"/>
              </a:rPr>
              <a:t>(c', </a:t>
            </a:r>
            <a:r>
              <a:rPr lang="en-ZA" dirty="0" err="1" smtClean="0">
                <a:latin typeface="Bwhebb"/>
              </a:rPr>
              <a:t>dboï</a:t>
            </a:r>
            <a:r>
              <a:rPr lang="en-ZA" dirty="0" smtClean="0">
                <a:latin typeface="Bwhebb"/>
              </a:rPr>
              <a:t>[]y: </a:t>
            </a:r>
            <a:r>
              <a:rPr lang="en-ZA" dirty="0" err="1" smtClean="0">
                <a:latin typeface="Bwhebb"/>
              </a:rPr>
              <a:t>br:Þw</a:t>
            </a:r>
            <a:endParaRPr lang="en-ZA" dirty="0" smtClean="0">
              <a:latin typeface="Bwhebb"/>
            </a:endParaRPr>
          </a:p>
          <a:p>
            <a:pPr>
              <a:lnSpc>
                <a:spcPts val="2100"/>
              </a:lnSpc>
            </a:pPr>
            <a:r>
              <a:rPr lang="en-ZA" dirty="0" smtClean="0"/>
              <a:t>The </a:t>
            </a:r>
            <a:r>
              <a:rPr lang="en-ZA" dirty="0" smtClean="0"/>
              <a:t>purpose of the </a:t>
            </a:r>
            <a:r>
              <a:rPr lang="en-ZA" dirty="0" smtClean="0">
                <a:solidFill>
                  <a:srgbClr val="548FD5"/>
                </a:solidFill>
                <a:latin typeface="Bwhebb"/>
              </a:rPr>
              <a:t>-</a:t>
            </a:r>
            <a:r>
              <a:rPr lang="en-ZA" dirty="0" err="1" smtClean="0">
                <a:solidFill>
                  <a:srgbClr val="548FD5"/>
                </a:solidFill>
                <a:latin typeface="Bwhebb"/>
              </a:rPr>
              <a:t>ta</a:t>
            </a:r>
            <a:r>
              <a:rPr lang="en-ZA" dirty="0" smtClean="0"/>
              <a:t>, </a:t>
            </a:r>
            <a:r>
              <a:rPr lang="en-ZA" dirty="0" smtClean="0"/>
              <a:t>(-et) would be to introduce the object, without a doubt making the “</a:t>
            </a:r>
            <a:r>
              <a:rPr lang="en-ZA" i="1" dirty="0" smtClean="0"/>
              <a:t>older</a:t>
            </a:r>
            <a:r>
              <a:rPr lang="en-ZA" i="1" dirty="0" smtClean="0"/>
              <a:t>” </a:t>
            </a:r>
            <a:r>
              <a:rPr lang="en-ZA" dirty="0" smtClean="0"/>
              <a:t>the </a:t>
            </a:r>
            <a:r>
              <a:rPr lang="en-ZA" dirty="0" smtClean="0"/>
              <a:t>subject and the “</a:t>
            </a:r>
            <a:r>
              <a:rPr lang="en-ZA" i="1" dirty="0" smtClean="0"/>
              <a:t>younger” </a:t>
            </a:r>
            <a:r>
              <a:rPr lang="en-ZA" dirty="0" smtClean="0"/>
              <a:t>the object of the phrase. However, in the absence of </a:t>
            </a:r>
            <a:r>
              <a:rPr lang="en-ZA" i="1" dirty="0" smtClean="0"/>
              <a:t>“</a:t>
            </a:r>
            <a:r>
              <a:rPr lang="en-ZA" dirty="0" smtClean="0">
                <a:solidFill>
                  <a:srgbClr val="548FD5"/>
                </a:solidFill>
                <a:latin typeface="Bwhebb"/>
              </a:rPr>
              <a:t>-</a:t>
            </a:r>
            <a:r>
              <a:rPr lang="en-ZA" dirty="0" err="1" smtClean="0">
                <a:solidFill>
                  <a:srgbClr val="548FD5"/>
                </a:solidFill>
                <a:latin typeface="Bwhebb"/>
              </a:rPr>
              <a:t>ta</a:t>
            </a:r>
            <a:r>
              <a:rPr lang="en-ZA" i="1" dirty="0" smtClean="0"/>
              <a:t>”, </a:t>
            </a:r>
            <a:r>
              <a:rPr lang="en-ZA" dirty="0" smtClean="0"/>
              <a:t>one </a:t>
            </a:r>
            <a:r>
              <a:rPr lang="en-ZA" dirty="0" smtClean="0"/>
              <a:t>may just </a:t>
            </a:r>
            <a:r>
              <a:rPr lang="en-ZA" dirty="0" smtClean="0"/>
              <a:t>as easily interpret the phrase to say </a:t>
            </a:r>
            <a:r>
              <a:rPr lang="en-ZA" i="1" dirty="0" smtClean="0"/>
              <a:t>“the older shall be served by the younger</a:t>
            </a:r>
            <a:r>
              <a:rPr lang="en-ZA" dirty="0" smtClean="0"/>
              <a:t>”! </a:t>
            </a:r>
            <a:endParaRPr lang="en-ZA" dirty="0" smtClean="0"/>
          </a:p>
          <a:p>
            <a:pPr>
              <a:lnSpc>
                <a:spcPts val="2100"/>
              </a:lnSpc>
            </a:pPr>
            <a:r>
              <a:rPr lang="en-ZA" dirty="0" smtClean="0"/>
              <a:t>In Biblical Hebrew </a:t>
            </a:r>
            <a:r>
              <a:rPr lang="en-ZA" dirty="0" smtClean="0"/>
              <a:t>it is typically the subject that is mentioned first in such a statement, however, there are </a:t>
            </a:r>
            <a:r>
              <a:rPr lang="en-ZA" dirty="0" smtClean="0"/>
              <a:t>also places </a:t>
            </a:r>
            <a:r>
              <a:rPr lang="en-ZA" dirty="0" smtClean="0"/>
              <a:t>where they are reversed. Could we say that the deliberate vagueness is there to emphasize </a:t>
            </a:r>
            <a:r>
              <a:rPr lang="en-ZA" dirty="0" smtClean="0"/>
              <a:t>the oscillating </a:t>
            </a:r>
            <a:r>
              <a:rPr lang="en-ZA" dirty="0" smtClean="0"/>
              <a:t>nature of the relationship between the two nations? Therefore we see that the purpose </a:t>
            </a:r>
            <a:r>
              <a:rPr lang="en-ZA" dirty="0" smtClean="0"/>
              <a:t>of Rebecca’s </a:t>
            </a:r>
            <a:r>
              <a:rPr lang="en-ZA" dirty="0" smtClean="0"/>
              <a:t>painful pregnancy is to announce the emergence of two nations that will be in </a:t>
            </a:r>
            <a:r>
              <a:rPr lang="en-ZA" dirty="0" smtClean="0"/>
              <a:t>perpetual discord </a:t>
            </a:r>
            <a:r>
              <a:rPr lang="en-ZA" dirty="0" smtClean="0"/>
              <a:t>and disagreement….until eventually, the “</a:t>
            </a:r>
            <a:r>
              <a:rPr lang="en-ZA" i="1" dirty="0" smtClean="0"/>
              <a:t>younger” </a:t>
            </a:r>
            <a:r>
              <a:rPr lang="en-ZA" i="1" dirty="0" smtClean="0"/>
              <a:t>(Jacob/Israel</a:t>
            </a:r>
            <a:r>
              <a:rPr lang="en-ZA" i="1" dirty="0" smtClean="0"/>
              <a:t>) will win out.</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NAMES - ESAU</a:t>
            </a:r>
            <a:endParaRPr lang="en-ZA" dirty="0"/>
          </a:p>
        </p:txBody>
      </p:sp>
      <p:sp>
        <p:nvSpPr>
          <p:cNvPr id="3" name="Content Placeholder 2"/>
          <p:cNvSpPr>
            <a:spLocks noGrp="1"/>
          </p:cNvSpPr>
          <p:nvPr>
            <p:ph idx="1"/>
          </p:nvPr>
        </p:nvSpPr>
        <p:spPr/>
        <p:txBody>
          <a:bodyPr>
            <a:noAutofit/>
          </a:bodyPr>
          <a:lstStyle/>
          <a:p>
            <a:pPr algn="ctr"/>
            <a:r>
              <a:rPr lang="en-US" i="1" dirty="0" smtClean="0">
                <a:solidFill>
                  <a:srgbClr val="004821"/>
                </a:solidFill>
              </a:rPr>
              <a:t>And the first came out red all over, like a hairy garment, so they called his name </a:t>
            </a:r>
            <a:r>
              <a:rPr lang="en-US" i="1" dirty="0" err="1" smtClean="0">
                <a:solidFill>
                  <a:srgbClr val="004821"/>
                </a:solidFill>
              </a:rPr>
              <a:t>Ěsaw</a:t>
            </a:r>
            <a:r>
              <a:rPr lang="en-US" b="1" i="1" dirty="0" smtClean="0">
                <a:solidFill>
                  <a:srgbClr val="004821"/>
                </a:solidFill>
              </a:rPr>
              <a:t>. (Genesis 25:25)</a:t>
            </a:r>
          </a:p>
          <a:p>
            <a:pPr algn="just">
              <a:lnSpc>
                <a:spcPts val="2400"/>
              </a:lnSpc>
            </a:pPr>
            <a:r>
              <a:rPr lang="en-ZA" dirty="0" smtClean="0"/>
              <a:t>“</a:t>
            </a:r>
            <a:r>
              <a:rPr lang="en-ZA" i="1" dirty="0" smtClean="0"/>
              <a:t>Esau</a:t>
            </a:r>
            <a:r>
              <a:rPr lang="en-ZA" dirty="0" smtClean="0"/>
              <a:t>”, means “</a:t>
            </a:r>
            <a:r>
              <a:rPr lang="en-ZA" i="1" dirty="0" smtClean="0"/>
              <a:t>hairy</a:t>
            </a:r>
            <a:r>
              <a:rPr lang="en-ZA" dirty="0" smtClean="0"/>
              <a:t>” and is spelled </a:t>
            </a:r>
            <a:r>
              <a:rPr lang="en-ZA" i="1" dirty="0" smtClean="0"/>
              <a:t>“</a:t>
            </a:r>
            <a:r>
              <a:rPr lang="en-ZA" i="1" dirty="0" err="1" smtClean="0"/>
              <a:t>Ayin</a:t>
            </a:r>
            <a:r>
              <a:rPr lang="en-ZA" i="1" dirty="0" smtClean="0"/>
              <a:t>-shin-</a:t>
            </a:r>
            <a:r>
              <a:rPr lang="en-ZA" i="1" dirty="0" err="1" smtClean="0"/>
              <a:t>vav</a:t>
            </a:r>
            <a:r>
              <a:rPr lang="en-ZA" i="1" dirty="0" smtClean="0"/>
              <a:t>”. </a:t>
            </a:r>
            <a:r>
              <a:rPr lang="en-ZA" dirty="0" smtClean="0"/>
              <a:t>The numeric value of his name is 376 and is equal to the word:</a:t>
            </a:r>
          </a:p>
          <a:p>
            <a:pPr marL="176213" indent="-176213" algn="just">
              <a:lnSpc>
                <a:spcPts val="2400"/>
              </a:lnSpc>
              <a:buFont typeface="Arial" pitchFamily="34" charset="0"/>
              <a:buChar char="•"/>
            </a:pPr>
            <a:r>
              <a:rPr lang="en-ZA" dirty="0" smtClean="0"/>
              <a:t>“</a:t>
            </a:r>
            <a:r>
              <a:rPr lang="en-ZA" i="1" dirty="0" err="1" smtClean="0"/>
              <a:t>ha’shmali</a:t>
            </a:r>
            <a:r>
              <a:rPr lang="en-ZA" dirty="0" smtClean="0"/>
              <a:t>” or “</a:t>
            </a:r>
            <a:r>
              <a:rPr lang="en-ZA" i="1" dirty="0" smtClean="0"/>
              <a:t>the left hand”, </a:t>
            </a:r>
            <a:r>
              <a:rPr lang="en-ZA" dirty="0" smtClean="0"/>
              <a:t>which represents his father’s attribute of </a:t>
            </a:r>
            <a:r>
              <a:rPr lang="en-ZA" dirty="0" err="1" smtClean="0"/>
              <a:t>Gevurah</a:t>
            </a:r>
            <a:r>
              <a:rPr lang="en-ZA" dirty="0" smtClean="0"/>
              <a:t> (strength &amp; severity) which Esau demonstrates in his own life; but, to excess. </a:t>
            </a:r>
          </a:p>
          <a:p>
            <a:pPr marL="176213" indent="-176213" algn="just">
              <a:lnSpc>
                <a:spcPts val="2400"/>
              </a:lnSpc>
              <a:buFont typeface="Arial" pitchFamily="34" charset="0"/>
              <a:buChar char="•"/>
            </a:pPr>
            <a:r>
              <a:rPr lang="en-ZA" i="1" dirty="0" smtClean="0"/>
              <a:t>“</a:t>
            </a:r>
            <a:r>
              <a:rPr lang="en-ZA" i="1" dirty="0" err="1" smtClean="0"/>
              <a:t>v’ee</a:t>
            </a:r>
            <a:r>
              <a:rPr lang="en-ZA" i="1" dirty="0" smtClean="0"/>
              <a:t>‟ </a:t>
            </a:r>
            <a:r>
              <a:rPr lang="en-ZA" i="1" dirty="0" err="1" smtClean="0"/>
              <a:t>satam</a:t>
            </a:r>
            <a:r>
              <a:rPr lang="en-ZA" i="1" dirty="0" smtClean="0"/>
              <a:t>‟ </a:t>
            </a:r>
            <a:r>
              <a:rPr lang="en-ZA" i="1" dirty="0" err="1" smtClean="0"/>
              <a:t>hoo</a:t>
            </a:r>
            <a:r>
              <a:rPr lang="en-ZA" dirty="0" smtClean="0"/>
              <a:t>” or “</a:t>
            </a:r>
            <a:r>
              <a:rPr lang="en-ZA" i="1" dirty="0" smtClean="0"/>
              <a:t>and he hated him</a:t>
            </a:r>
            <a:r>
              <a:rPr lang="en-ZA" dirty="0" smtClean="0"/>
              <a:t>”. Esau hated Jacob and his own birthright; and, YHVH said that He hates Esau. </a:t>
            </a:r>
          </a:p>
          <a:p>
            <a:pPr marL="176213" indent="-176213">
              <a:lnSpc>
                <a:spcPts val="2400"/>
              </a:lnSpc>
              <a:buFont typeface="Arial" pitchFamily="34" charset="0"/>
              <a:buChar char="•"/>
            </a:pPr>
            <a:r>
              <a:rPr lang="en-ZA" i="1" dirty="0" smtClean="0"/>
              <a:t>“</a:t>
            </a:r>
            <a:r>
              <a:rPr lang="en-ZA" i="1" dirty="0" err="1" smtClean="0"/>
              <a:t>l’ashamah</a:t>
            </a:r>
            <a:r>
              <a:rPr lang="en-ZA" i="1" dirty="0" smtClean="0"/>
              <a:t>” </a:t>
            </a:r>
            <a:r>
              <a:rPr lang="en-ZA" dirty="0" smtClean="0"/>
              <a:t>or “</a:t>
            </a:r>
            <a:r>
              <a:rPr lang="en-ZA" i="1" dirty="0" smtClean="0"/>
              <a:t>he is guilty</a:t>
            </a:r>
            <a:r>
              <a:rPr lang="en-ZA" dirty="0" smtClean="0"/>
              <a:t>”, which is why </a:t>
            </a:r>
            <a:r>
              <a:rPr lang="he-IL" dirty="0" smtClean="0"/>
              <a:t>יהוה</a:t>
            </a:r>
            <a:r>
              <a:rPr lang="en-ZA" dirty="0" smtClean="0"/>
              <a:t> said He hated Esau. Esau was guilty of hating his birthright and his own brother. </a:t>
            </a:r>
          </a:p>
          <a:p>
            <a:pPr algn="just">
              <a:lnSpc>
                <a:spcPts val="2400"/>
              </a:lnSpc>
            </a:pPr>
            <a:r>
              <a:rPr lang="en-ZA" dirty="0" smtClean="0"/>
              <a:t>Esau is associated with the “</a:t>
            </a:r>
            <a:r>
              <a:rPr lang="en-ZA" i="1" dirty="0" smtClean="0"/>
              <a:t>left hand” </a:t>
            </a:r>
            <a:r>
              <a:rPr lang="en-ZA" dirty="0" smtClean="0"/>
              <a:t>the side of “</a:t>
            </a:r>
            <a:r>
              <a:rPr lang="en-ZA" i="1" dirty="0" smtClean="0"/>
              <a:t>strength”, “restriction”, “severity” and “judgment”</a:t>
            </a: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NAMES - JACOB</a:t>
            </a:r>
            <a:endParaRPr lang="en-ZA" dirty="0"/>
          </a:p>
        </p:txBody>
      </p:sp>
      <p:sp>
        <p:nvSpPr>
          <p:cNvPr id="3" name="Content Placeholder 2"/>
          <p:cNvSpPr>
            <a:spLocks noGrp="1"/>
          </p:cNvSpPr>
          <p:nvPr>
            <p:ph idx="1"/>
          </p:nvPr>
        </p:nvSpPr>
        <p:spPr>
          <a:xfrm>
            <a:off x="251520" y="1600200"/>
            <a:ext cx="8640960" cy="5257800"/>
          </a:xfrm>
        </p:spPr>
        <p:txBody>
          <a:bodyPr>
            <a:noAutofit/>
          </a:bodyPr>
          <a:lstStyle/>
          <a:p>
            <a:pPr algn="ctr">
              <a:lnSpc>
                <a:spcPts val="2400"/>
              </a:lnSpc>
            </a:pPr>
            <a:r>
              <a:rPr lang="en-US" i="1" dirty="0" smtClean="0">
                <a:solidFill>
                  <a:srgbClr val="004821"/>
                </a:solidFill>
              </a:rPr>
              <a:t>And afterward his brother came out, with his hand holding on to </a:t>
            </a:r>
            <a:r>
              <a:rPr lang="en-US" i="1" dirty="0" err="1" smtClean="0">
                <a:solidFill>
                  <a:srgbClr val="004821"/>
                </a:solidFill>
              </a:rPr>
              <a:t>Ěsaw’s</a:t>
            </a:r>
            <a:r>
              <a:rPr lang="en-US" i="1" dirty="0" smtClean="0">
                <a:solidFill>
                  <a:srgbClr val="004821"/>
                </a:solidFill>
              </a:rPr>
              <a:t> heel, so his name was called </a:t>
            </a:r>
            <a:r>
              <a:rPr lang="en-US" i="1" dirty="0" err="1" smtClean="0">
                <a:solidFill>
                  <a:srgbClr val="004821"/>
                </a:solidFill>
              </a:rPr>
              <a:t>Yaʽaqob</a:t>
            </a:r>
            <a:r>
              <a:rPr lang="en-US" i="1" dirty="0" smtClean="0">
                <a:solidFill>
                  <a:srgbClr val="004821"/>
                </a:solidFill>
              </a:rPr>
              <a:t>̱. And </a:t>
            </a:r>
            <a:r>
              <a:rPr lang="en-US" i="1" dirty="0" err="1" smtClean="0">
                <a:solidFill>
                  <a:srgbClr val="004821"/>
                </a:solidFill>
              </a:rPr>
              <a:t>Yitsḥaq</a:t>
            </a:r>
            <a:r>
              <a:rPr lang="en-US" i="1" dirty="0" smtClean="0">
                <a:solidFill>
                  <a:srgbClr val="004821"/>
                </a:solidFill>
              </a:rPr>
              <a:t> was sixty years old when she bore them</a:t>
            </a:r>
            <a:r>
              <a:rPr lang="en-US" b="1" i="1" dirty="0" smtClean="0">
                <a:solidFill>
                  <a:srgbClr val="004821"/>
                </a:solidFill>
              </a:rPr>
              <a:t>.  (Genesis 25:26)</a:t>
            </a:r>
          </a:p>
          <a:p>
            <a:pPr algn="just">
              <a:lnSpc>
                <a:spcPts val="2400"/>
              </a:lnSpc>
            </a:pPr>
            <a:r>
              <a:rPr lang="en-ZA" dirty="0" smtClean="0"/>
              <a:t>We’re told by most lexicons that Jacob’s name means “</a:t>
            </a:r>
            <a:r>
              <a:rPr lang="en-ZA" i="1" dirty="0" err="1" smtClean="0"/>
              <a:t>Supplanter</a:t>
            </a:r>
            <a:r>
              <a:rPr lang="en-ZA" i="1" dirty="0" smtClean="0"/>
              <a:t>”</a:t>
            </a:r>
            <a:r>
              <a:rPr lang="en-ZA" dirty="0" smtClean="0"/>
              <a:t>. We’re led to believe that this may not be so good, that Jacob might have been a little shady during the “</a:t>
            </a:r>
            <a:r>
              <a:rPr lang="en-ZA" i="1" dirty="0" smtClean="0"/>
              <a:t>early years”. </a:t>
            </a:r>
            <a:r>
              <a:rPr lang="en-ZA" dirty="0" smtClean="0"/>
              <a:t>His name also means to </a:t>
            </a:r>
            <a:r>
              <a:rPr lang="en-ZA" i="1" dirty="0" smtClean="0"/>
              <a:t>“circumvent</a:t>
            </a:r>
            <a:r>
              <a:rPr lang="en-ZA" dirty="0" smtClean="0"/>
              <a:t>” according to Strong’s and </a:t>
            </a:r>
            <a:r>
              <a:rPr lang="en-ZA" dirty="0" err="1" smtClean="0"/>
              <a:t>Gesenius</a:t>
            </a:r>
            <a:r>
              <a:rPr lang="en-ZA" dirty="0" smtClean="0"/>
              <a:t>’ Lexicon. </a:t>
            </a:r>
          </a:p>
          <a:p>
            <a:pPr>
              <a:lnSpc>
                <a:spcPts val="2400"/>
              </a:lnSpc>
            </a:pPr>
            <a:r>
              <a:rPr lang="en-ZA" dirty="0" smtClean="0"/>
              <a:t>Edom shares the same spelling as Adam and means the </a:t>
            </a:r>
            <a:r>
              <a:rPr lang="en-ZA" i="1" dirty="0" smtClean="0"/>
              <a:t>“world”. </a:t>
            </a:r>
            <a:r>
              <a:rPr lang="en-ZA" dirty="0" smtClean="0"/>
              <a:t>Now, Jacob would become </a:t>
            </a:r>
            <a:r>
              <a:rPr lang="en-ZA" i="1" dirty="0" smtClean="0"/>
              <a:t>“Israel</a:t>
            </a:r>
            <a:r>
              <a:rPr lang="en-ZA" dirty="0" smtClean="0"/>
              <a:t>”. So, Jacob grasped the heel of the </a:t>
            </a:r>
            <a:r>
              <a:rPr lang="en-ZA" i="1" dirty="0" smtClean="0"/>
              <a:t>“world” </a:t>
            </a:r>
            <a:r>
              <a:rPr lang="en-ZA" dirty="0" smtClean="0"/>
              <a:t>in order to supplant, or circumvent it, because </a:t>
            </a:r>
            <a:r>
              <a:rPr lang="he-IL" dirty="0" smtClean="0"/>
              <a:t>יהוה</a:t>
            </a:r>
            <a:r>
              <a:rPr lang="en-ZA" dirty="0" smtClean="0"/>
              <a:t> said the older would serve the younger. First, </a:t>
            </a:r>
            <a:r>
              <a:rPr lang="en-ZA" dirty="0" err="1" smtClean="0"/>
              <a:t>Elohim</a:t>
            </a:r>
            <a:r>
              <a:rPr lang="en-ZA" dirty="0" smtClean="0"/>
              <a:t> created the world; then, He chose Israel (the younger), who came after the world. In </a:t>
            </a:r>
            <a:r>
              <a:rPr lang="en-ZA" i="1" dirty="0" smtClean="0"/>
              <a:t>Deuteronomy 33:27-28 </a:t>
            </a:r>
            <a:r>
              <a:rPr lang="en-ZA" dirty="0" smtClean="0"/>
              <a:t>Moshe also prophesied that Israel is the fountain of Jacob. </a:t>
            </a:r>
            <a:endParaRPr lang="en-ZA" b="1" i="1" dirty="0" smtClean="0"/>
          </a:p>
          <a:p>
            <a:pPr>
              <a:lnSpc>
                <a:spcPts val="2400"/>
              </a:lnSpc>
            </a:pPr>
            <a:r>
              <a:rPr lang="en-ZA" dirty="0" smtClean="0"/>
              <a:t>In Jacob we see the “</a:t>
            </a:r>
            <a:r>
              <a:rPr lang="en-ZA" i="1" dirty="0" smtClean="0"/>
              <a:t>right hand</a:t>
            </a:r>
            <a:r>
              <a:rPr lang="en-ZA" dirty="0" smtClean="0"/>
              <a:t>”. while on the </a:t>
            </a:r>
            <a:r>
              <a:rPr lang="en-ZA" i="1" dirty="0" smtClean="0"/>
              <a:t>“right hand</a:t>
            </a:r>
            <a:r>
              <a:rPr lang="en-ZA" dirty="0" smtClean="0"/>
              <a:t>”, we have the side of “</a:t>
            </a:r>
            <a:r>
              <a:rPr lang="en-ZA" i="1" dirty="0" err="1" smtClean="0"/>
              <a:t>chesed</a:t>
            </a:r>
            <a:r>
              <a:rPr lang="en-ZA" i="1" dirty="0" smtClean="0"/>
              <a:t>”, “mercy” and “loving-kindness</a:t>
            </a:r>
            <a:r>
              <a:rPr lang="en-ZA" dirty="0" smtClean="0"/>
              <a:t>”, the attributes of his grandfather Abraham.</a:t>
            </a:r>
          </a:p>
          <a:p>
            <a:pPr algn="just">
              <a:lnSpc>
                <a:spcPts val="2200"/>
              </a:lnSpc>
            </a:pPr>
            <a:endParaRPr lang="en-ZA" b="1"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182</a:t>
            </a:r>
            <a:endParaRPr lang="en-ZA" dirty="0"/>
          </a:p>
        </p:txBody>
      </p:sp>
      <p:sp>
        <p:nvSpPr>
          <p:cNvPr id="3" name="Content Placeholder 2"/>
          <p:cNvSpPr>
            <a:spLocks noGrp="1"/>
          </p:cNvSpPr>
          <p:nvPr>
            <p:ph idx="1"/>
          </p:nvPr>
        </p:nvSpPr>
        <p:spPr>
          <a:xfrm>
            <a:off x="323528" y="1600200"/>
            <a:ext cx="8496944" cy="5257800"/>
          </a:xfrm>
        </p:spPr>
        <p:txBody>
          <a:bodyPr>
            <a:noAutofit/>
          </a:bodyPr>
          <a:lstStyle/>
          <a:p>
            <a:r>
              <a:rPr lang="en-ZA" dirty="0" smtClean="0"/>
              <a:t>The numeric value Jacob’s name is 182. In this number, we see two very different prophecies about his descendants. </a:t>
            </a:r>
          </a:p>
          <a:p>
            <a:r>
              <a:rPr lang="en-ZA" dirty="0" smtClean="0"/>
              <a:t>182 equals “</a:t>
            </a:r>
            <a:r>
              <a:rPr lang="en-ZA" i="1" dirty="0" smtClean="0"/>
              <a:t>with my staff</a:t>
            </a:r>
            <a:r>
              <a:rPr lang="en-ZA" dirty="0" smtClean="0"/>
              <a:t>” or </a:t>
            </a:r>
            <a:r>
              <a:rPr lang="en-ZA" i="1" dirty="0" smtClean="0"/>
              <a:t>“</a:t>
            </a:r>
            <a:r>
              <a:rPr lang="en-ZA" i="1" dirty="0" err="1" smtClean="0"/>
              <a:t>maq‟qel</a:t>
            </a:r>
            <a:r>
              <a:rPr lang="en-ZA" dirty="0" smtClean="0"/>
              <a:t>” from </a:t>
            </a:r>
            <a:r>
              <a:rPr lang="en-ZA" b="1" i="1" dirty="0" smtClean="0">
                <a:solidFill>
                  <a:srgbClr val="004821"/>
                </a:solidFill>
              </a:rPr>
              <a:t>Genesis 32:10, </a:t>
            </a:r>
            <a:r>
              <a:rPr lang="en-ZA" dirty="0" smtClean="0"/>
              <a:t>where Jacob is praying to </a:t>
            </a:r>
            <a:r>
              <a:rPr lang="he-IL" dirty="0" smtClean="0"/>
              <a:t>יהוה</a:t>
            </a:r>
            <a:r>
              <a:rPr lang="en-ZA" dirty="0" smtClean="0"/>
              <a:t> just before he is to meet Esau after his 21 years with </a:t>
            </a:r>
            <a:r>
              <a:rPr lang="en-ZA" dirty="0" err="1" smtClean="0"/>
              <a:t>Laban</a:t>
            </a:r>
            <a:r>
              <a:rPr lang="en-ZA" dirty="0" smtClean="0"/>
              <a:t>: </a:t>
            </a:r>
            <a:r>
              <a:rPr lang="en-US" i="1" dirty="0" smtClean="0">
                <a:solidFill>
                  <a:srgbClr val="004821"/>
                </a:solidFill>
              </a:rPr>
              <a:t>“I do not deserve the least of all the kind acts and all the truth which You have shown Your servant, for I passed over this </a:t>
            </a:r>
            <a:r>
              <a:rPr lang="en-US" i="1" dirty="0" err="1" smtClean="0">
                <a:solidFill>
                  <a:srgbClr val="004821"/>
                </a:solidFill>
              </a:rPr>
              <a:t>Yardĕn</a:t>
            </a:r>
            <a:r>
              <a:rPr lang="en-US" i="1" dirty="0" smtClean="0">
                <a:solidFill>
                  <a:srgbClr val="004821"/>
                </a:solidFill>
              </a:rPr>
              <a:t> with my staff, and now I have become two groups. </a:t>
            </a:r>
            <a:r>
              <a:rPr lang="en-ZA" i="1" dirty="0" smtClean="0"/>
              <a:t>“</a:t>
            </a:r>
            <a:r>
              <a:rPr lang="en-ZA" i="1" dirty="0" err="1" smtClean="0"/>
              <a:t>Maq‟qel</a:t>
            </a:r>
            <a:r>
              <a:rPr lang="en-ZA" i="1" dirty="0" smtClean="0"/>
              <a:t>” </a:t>
            </a:r>
            <a:r>
              <a:rPr lang="en-ZA" dirty="0" smtClean="0"/>
              <a:t>also means </a:t>
            </a:r>
            <a:r>
              <a:rPr lang="en-ZA" i="1" dirty="0" smtClean="0"/>
              <a:t>“to germinate”. </a:t>
            </a:r>
            <a:r>
              <a:rPr lang="en-ZA" dirty="0" smtClean="0"/>
              <a:t>When he left, he had only the seed in his loins; but, has come back with wives and children enough to have become two groups. </a:t>
            </a:r>
          </a:p>
          <a:p>
            <a:r>
              <a:rPr lang="en-ZA" b="1" i="1" dirty="0" smtClean="0">
                <a:solidFill>
                  <a:srgbClr val="004821"/>
                </a:solidFill>
              </a:rPr>
              <a:t>Numbers 24:17, </a:t>
            </a:r>
            <a:r>
              <a:rPr lang="en-ZA" dirty="0" smtClean="0"/>
              <a:t>Balaam's final words while prophesying about Israel, </a:t>
            </a:r>
            <a:r>
              <a:rPr lang="en-US" i="1" dirty="0" smtClean="0">
                <a:solidFill>
                  <a:srgbClr val="004821"/>
                </a:solidFill>
              </a:rPr>
              <a:t>“I see Him, but not now; I observe Him, but not near. A Star shall come out of </a:t>
            </a:r>
            <a:r>
              <a:rPr lang="en-US" i="1" dirty="0" err="1" smtClean="0">
                <a:solidFill>
                  <a:srgbClr val="004821"/>
                </a:solidFill>
              </a:rPr>
              <a:t>Yaʽaqob</a:t>
            </a:r>
            <a:r>
              <a:rPr lang="en-US" i="1" dirty="0" smtClean="0">
                <a:solidFill>
                  <a:srgbClr val="004821"/>
                </a:solidFill>
              </a:rPr>
              <a:t>̱, and a </a:t>
            </a:r>
            <a:r>
              <a:rPr lang="en-US" i="1" dirty="0" err="1" smtClean="0">
                <a:solidFill>
                  <a:srgbClr val="004821"/>
                </a:solidFill>
              </a:rPr>
              <a:t>Sceptre</a:t>
            </a:r>
            <a:r>
              <a:rPr lang="en-US" i="1" dirty="0" smtClean="0">
                <a:solidFill>
                  <a:srgbClr val="004821"/>
                </a:solidFill>
              </a:rPr>
              <a:t> shall rise out of </a:t>
            </a:r>
            <a:r>
              <a:rPr lang="en-US" i="1" dirty="0" err="1" smtClean="0">
                <a:solidFill>
                  <a:srgbClr val="004821"/>
                </a:solidFill>
              </a:rPr>
              <a:t>Yisra’ĕl</a:t>
            </a:r>
            <a:r>
              <a:rPr lang="en-US" i="1" dirty="0" smtClean="0">
                <a:solidFill>
                  <a:srgbClr val="004821"/>
                </a:solidFill>
              </a:rPr>
              <a:t>, and shall smite the corners of </a:t>
            </a:r>
            <a:r>
              <a:rPr lang="en-US" i="1" dirty="0" err="1" smtClean="0">
                <a:solidFill>
                  <a:srgbClr val="004821"/>
                </a:solidFill>
              </a:rPr>
              <a:t>Mo’ab</a:t>
            </a:r>
            <a:r>
              <a:rPr lang="en-US" i="1" dirty="0" smtClean="0">
                <a:solidFill>
                  <a:srgbClr val="004821"/>
                </a:solidFill>
              </a:rPr>
              <a:t>̱, and shall destroy all the sons of </a:t>
            </a:r>
            <a:r>
              <a:rPr lang="en-US" i="1" dirty="0" err="1" smtClean="0">
                <a:solidFill>
                  <a:srgbClr val="004821"/>
                </a:solidFill>
              </a:rPr>
              <a:t>Shĕth</a:t>
            </a:r>
            <a:r>
              <a:rPr lang="en-US" i="1" dirty="0" smtClean="0">
                <a:solidFill>
                  <a:srgbClr val="004821"/>
                </a:solidFill>
              </a:rPr>
              <a:t>. </a:t>
            </a:r>
          </a:p>
          <a:p>
            <a:endParaRPr lang="en-US" dirty="0" smtClean="0"/>
          </a:p>
          <a:p>
            <a:pPr algn="just"/>
            <a:endParaRPr lang="en-ZA" dirty="0" smtClean="0">
              <a:solidFill>
                <a:srgbClr val="004821"/>
              </a:solidFill>
            </a:endParaRPr>
          </a:p>
          <a:p>
            <a:pPr algn="just"/>
            <a:endParaRPr lang="en-ZA"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ANTI MESSIAH</a:t>
            </a:r>
            <a:endParaRPr lang="en-ZA" dirty="0"/>
          </a:p>
        </p:txBody>
      </p:sp>
      <p:sp>
        <p:nvSpPr>
          <p:cNvPr id="3" name="Content Placeholder 2"/>
          <p:cNvSpPr>
            <a:spLocks noGrp="1"/>
          </p:cNvSpPr>
          <p:nvPr>
            <p:ph idx="1"/>
          </p:nvPr>
        </p:nvSpPr>
        <p:spPr/>
        <p:txBody>
          <a:bodyPr>
            <a:normAutofit/>
          </a:bodyPr>
          <a:lstStyle/>
          <a:p>
            <a:pPr algn="just"/>
            <a:r>
              <a:rPr lang="en-ZA" dirty="0" smtClean="0"/>
              <a:t>182 also equates to </a:t>
            </a:r>
            <a:r>
              <a:rPr lang="en-ZA" i="1" dirty="0" smtClean="0"/>
              <a:t>“</a:t>
            </a:r>
            <a:r>
              <a:rPr lang="en-ZA" i="1" dirty="0" err="1" smtClean="0"/>
              <a:t>aqeb</a:t>
            </a:r>
            <a:r>
              <a:rPr lang="en-ZA" i="1" dirty="0" smtClean="0"/>
              <a:t>” (or “heels of”) </a:t>
            </a:r>
            <a:r>
              <a:rPr lang="en-ZA" dirty="0" smtClean="0"/>
              <a:t>from </a:t>
            </a:r>
            <a:r>
              <a:rPr lang="en-ZA" b="1" i="1" dirty="0" smtClean="0">
                <a:solidFill>
                  <a:srgbClr val="004821"/>
                </a:solidFill>
              </a:rPr>
              <a:t>Genesis 49:16-18 </a:t>
            </a:r>
            <a:r>
              <a:rPr lang="en-ZA" dirty="0" smtClean="0"/>
              <a:t>where we see Jacob as an old man blessing and prophesying over his sons and we see </a:t>
            </a:r>
            <a:r>
              <a:rPr lang="en-ZA" i="1" dirty="0" smtClean="0"/>
              <a:t>“heel” or “</a:t>
            </a:r>
            <a:r>
              <a:rPr lang="en-ZA" i="1" dirty="0" err="1" smtClean="0"/>
              <a:t>aqeb</a:t>
            </a:r>
            <a:r>
              <a:rPr lang="en-ZA" i="1" dirty="0" smtClean="0"/>
              <a:t>” </a:t>
            </a:r>
            <a:r>
              <a:rPr lang="en-ZA" dirty="0" smtClean="0"/>
              <a:t>mentioned again in the prophecy that from Dan would come the “</a:t>
            </a:r>
            <a:r>
              <a:rPr lang="en-ZA" i="1" dirty="0" smtClean="0"/>
              <a:t>anti messiah</a:t>
            </a:r>
            <a:r>
              <a:rPr lang="en-ZA" dirty="0" smtClean="0"/>
              <a:t>”; </a:t>
            </a:r>
          </a:p>
          <a:p>
            <a:pPr algn="ctr"/>
            <a:r>
              <a:rPr lang="en-US" i="1" dirty="0" smtClean="0">
                <a:solidFill>
                  <a:srgbClr val="004821"/>
                </a:solidFill>
              </a:rPr>
              <a:t>“Dan rightly rules his people as one of the tribes of </a:t>
            </a:r>
            <a:r>
              <a:rPr lang="en-US" i="1" dirty="0" err="1" smtClean="0">
                <a:solidFill>
                  <a:srgbClr val="004821"/>
                </a:solidFill>
              </a:rPr>
              <a:t>Yisra’ĕl</a:t>
            </a:r>
            <a:r>
              <a:rPr lang="en-US" i="1" dirty="0" smtClean="0">
                <a:solidFill>
                  <a:srgbClr val="004821"/>
                </a:solidFill>
              </a:rPr>
              <a:t>. “Dan is a serpent by the way, an adder by the path, that bites the horse’s heels so that its rider falls backward. “I have waited for your deliverance, O </a:t>
            </a:r>
            <a:r>
              <a:rPr lang="he-IL" i="1" dirty="0" smtClean="0">
                <a:solidFill>
                  <a:srgbClr val="004821"/>
                </a:solidFill>
              </a:rPr>
              <a:t>יהוה</a:t>
            </a:r>
            <a:r>
              <a:rPr lang="en-US" i="1" dirty="0" smtClean="0">
                <a:solidFill>
                  <a:srgbClr val="004821"/>
                </a:solidFill>
              </a:rPr>
              <a:t>! </a:t>
            </a:r>
          </a:p>
          <a:p>
            <a:pPr algn="just"/>
            <a:r>
              <a:rPr lang="en-ZA" dirty="0" smtClean="0"/>
              <a:t>Now, “</a:t>
            </a:r>
            <a:r>
              <a:rPr lang="en-ZA" i="1" dirty="0" err="1" smtClean="0"/>
              <a:t>aqeb</a:t>
            </a:r>
            <a:r>
              <a:rPr lang="en-ZA" i="1" dirty="0" smtClean="0"/>
              <a:t>”</a:t>
            </a:r>
            <a:r>
              <a:rPr lang="en-ZA" dirty="0" smtClean="0"/>
              <a:t> means “</a:t>
            </a:r>
            <a:r>
              <a:rPr lang="en-ZA" i="1" dirty="0" smtClean="0"/>
              <a:t>heel”</a:t>
            </a:r>
            <a:r>
              <a:rPr lang="en-ZA" dirty="0" smtClean="0"/>
              <a:t>, also to “</a:t>
            </a:r>
            <a:r>
              <a:rPr lang="en-ZA" i="1" dirty="0" smtClean="0"/>
              <a:t>supplant</a:t>
            </a:r>
            <a:r>
              <a:rPr lang="en-ZA" dirty="0" smtClean="0"/>
              <a:t>” or to “</a:t>
            </a:r>
            <a:r>
              <a:rPr lang="en-ZA" i="1" dirty="0" smtClean="0"/>
              <a:t>circumvent”, </a:t>
            </a:r>
            <a:r>
              <a:rPr lang="en-ZA" dirty="0" smtClean="0"/>
              <a:t>showing that Dan, called here the serpent, would supplant Him who rides the horse. “</a:t>
            </a:r>
            <a:r>
              <a:rPr lang="en-ZA" i="1" dirty="0" err="1" smtClean="0"/>
              <a:t>Aqeb</a:t>
            </a:r>
            <a:r>
              <a:rPr lang="en-ZA" i="1" dirty="0" smtClean="0"/>
              <a:t>”</a:t>
            </a:r>
            <a:r>
              <a:rPr lang="en-ZA" dirty="0" smtClean="0"/>
              <a:t> is one of the root words, along with “</a:t>
            </a:r>
            <a:r>
              <a:rPr lang="en-ZA" i="1" dirty="0" smtClean="0"/>
              <a:t>Yah</a:t>
            </a:r>
            <a:r>
              <a:rPr lang="en-ZA" dirty="0" smtClean="0"/>
              <a:t>”, in the name “</a:t>
            </a:r>
            <a:r>
              <a:rPr lang="en-ZA" i="1" dirty="0" smtClean="0"/>
              <a:t>Jacob”</a:t>
            </a:r>
            <a:r>
              <a:rPr lang="en-ZA" dirty="0" smtClean="0"/>
              <a: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60 YEARS OLD</a:t>
            </a:r>
            <a:endParaRPr lang="en-ZA" dirty="0"/>
          </a:p>
        </p:txBody>
      </p:sp>
      <p:sp>
        <p:nvSpPr>
          <p:cNvPr id="3" name="Content Placeholder 2"/>
          <p:cNvSpPr>
            <a:spLocks noGrp="1"/>
          </p:cNvSpPr>
          <p:nvPr>
            <p:ph idx="1"/>
          </p:nvPr>
        </p:nvSpPr>
        <p:spPr/>
        <p:txBody>
          <a:bodyPr>
            <a:noAutofit/>
          </a:bodyPr>
          <a:lstStyle/>
          <a:p>
            <a:pPr algn="ctr"/>
            <a:r>
              <a:rPr lang="en-US" i="1" dirty="0" smtClean="0">
                <a:solidFill>
                  <a:srgbClr val="004821"/>
                </a:solidFill>
              </a:rPr>
              <a:t>… And </a:t>
            </a:r>
            <a:r>
              <a:rPr lang="en-US" i="1" dirty="0" err="1" smtClean="0">
                <a:solidFill>
                  <a:srgbClr val="004821"/>
                </a:solidFill>
              </a:rPr>
              <a:t>Yitsḥaq</a:t>
            </a:r>
            <a:r>
              <a:rPr lang="en-US" i="1" dirty="0" smtClean="0">
                <a:solidFill>
                  <a:srgbClr val="004821"/>
                </a:solidFill>
              </a:rPr>
              <a:t> was sixty years old when she bore them. </a:t>
            </a:r>
            <a:r>
              <a:rPr lang="en-US" b="1" i="1" dirty="0" smtClean="0">
                <a:solidFill>
                  <a:srgbClr val="004821"/>
                </a:solidFill>
              </a:rPr>
              <a:t>(Genesis 25:26)</a:t>
            </a:r>
          </a:p>
          <a:p>
            <a:pPr>
              <a:lnSpc>
                <a:spcPts val="2300"/>
              </a:lnSpc>
            </a:pPr>
            <a:r>
              <a:rPr lang="en-ZA" dirty="0" smtClean="0"/>
              <a:t>After the description of the birth of Esau and Jacob, we are told that Isaac was 60 years old when they were born. Why? We were already told that Isaac was 40 when he took Rebecca as his wife and that it was twenty years after that, that Esau and Jacob were born. Why remind us now that he was 60? </a:t>
            </a:r>
          </a:p>
          <a:p>
            <a:pPr>
              <a:lnSpc>
                <a:spcPts val="2300"/>
              </a:lnSpc>
            </a:pPr>
            <a:r>
              <a:rPr lang="en-ZA" dirty="0" smtClean="0"/>
              <a:t>Well 60 is the numeric value of the letter/word “</a:t>
            </a:r>
            <a:r>
              <a:rPr lang="en-ZA" i="1" dirty="0" err="1" smtClean="0"/>
              <a:t>samech</a:t>
            </a:r>
            <a:r>
              <a:rPr lang="en-ZA" i="1" dirty="0" smtClean="0"/>
              <a:t>”, </a:t>
            </a:r>
            <a:r>
              <a:rPr lang="en-ZA" dirty="0" smtClean="0"/>
              <a:t>which means </a:t>
            </a:r>
            <a:r>
              <a:rPr lang="en-ZA" i="1" dirty="0" smtClean="0"/>
              <a:t>“continuity” and “ordination”. </a:t>
            </a:r>
            <a:r>
              <a:rPr lang="en-ZA" dirty="0" smtClean="0"/>
              <a:t>That’s why the letter is shaped like a wedding ring. It represents </a:t>
            </a:r>
            <a:r>
              <a:rPr lang="he-IL" dirty="0" smtClean="0"/>
              <a:t>יהוה</a:t>
            </a:r>
            <a:r>
              <a:rPr lang="en-ZA" dirty="0" smtClean="0"/>
              <a:t>’s continuing plan, as yet another chapter unfolds. We’re seeing in this that Yah has ordained these events as part of the restoration of all things. </a:t>
            </a:r>
          </a:p>
          <a:p>
            <a:pPr algn="just">
              <a:lnSpc>
                <a:spcPts val="2300"/>
              </a:lnSpc>
            </a:pPr>
            <a:r>
              <a:rPr lang="en-US" b="1" i="1" dirty="0" smtClean="0">
                <a:solidFill>
                  <a:srgbClr val="C00000"/>
                </a:solidFill>
              </a:rPr>
              <a:t>Note: </a:t>
            </a:r>
            <a:r>
              <a:rPr lang="en-US" i="1" dirty="0" smtClean="0">
                <a:solidFill>
                  <a:srgbClr val="C00000"/>
                </a:solidFill>
              </a:rPr>
              <a:t>The boys’ grandfather Abraham would have lived to see Esau and Jacob well into their teen years. Shem, Noah’s son, and </a:t>
            </a:r>
            <a:r>
              <a:rPr lang="en-US" i="1" dirty="0" err="1" smtClean="0">
                <a:solidFill>
                  <a:srgbClr val="C00000"/>
                </a:solidFill>
              </a:rPr>
              <a:t>Eber</a:t>
            </a:r>
            <a:r>
              <a:rPr lang="en-US" i="1" dirty="0" smtClean="0">
                <a:solidFill>
                  <a:srgbClr val="C00000"/>
                </a:solidFill>
              </a:rPr>
              <a:t>, the great-grandson of Shem, were also still alive. Shem lived another fifty-two years and </a:t>
            </a:r>
            <a:r>
              <a:rPr lang="en-US" i="1" dirty="0" err="1" smtClean="0">
                <a:solidFill>
                  <a:srgbClr val="C00000"/>
                </a:solidFill>
              </a:rPr>
              <a:t>Eber</a:t>
            </a:r>
            <a:r>
              <a:rPr lang="en-US" i="1" dirty="0" smtClean="0">
                <a:solidFill>
                  <a:srgbClr val="C00000"/>
                </a:solidFill>
              </a:rPr>
              <a:t> for eighty-one years after the twins were born.</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HUNTER AND STUDENT</a:t>
            </a:r>
            <a:endParaRPr lang="en-ZA" dirty="0"/>
          </a:p>
        </p:txBody>
      </p:sp>
      <p:sp>
        <p:nvSpPr>
          <p:cNvPr id="3" name="Content Placeholder 2"/>
          <p:cNvSpPr>
            <a:spLocks noGrp="1"/>
          </p:cNvSpPr>
          <p:nvPr>
            <p:ph idx="1"/>
          </p:nvPr>
        </p:nvSpPr>
        <p:spPr/>
        <p:txBody>
          <a:bodyPr>
            <a:noAutofit/>
          </a:bodyPr>
          <a:lstStyle/>
          <a:p>
            <a:pPr algn="ctr">
              <a:lnSpc>
                <a:spcPts val="2300"/>
              </a:lnSpc>
            </a:pPr>
            <a:r>
              <a:rPr lang="en-US" i="1" dirty="0" smtClean="0">
                <a:solidFill>
                  <a:srgbClr val="004821"/>
                </a:solidFill>
              </a:rPr>
              <a:t>And the boys grew up. And </a:t>
            </a:r>
            <a:r>
              <a:rPr lang="en-US" i="1" dirty="0" err="1" smtClean="0">
                <a:solidFill>
                  <a:srgbClr val="004821"/>
                </a:solidFill>
              </a:rPr>
              <a:t>Ěsaw</a:t>
            </a:r>
            <a:r>
              <a:rPr lang="en-US" i="1" dirty="0" smtClean="0">
                <a:solidFill>
                  <a:srgbClr val="004821"/>
                </a:solidFill>
              </a:rPr>
              <a:t> became a man knowing how to hunt, a man of the field, while </a:t>
            </a:r>
            <a:r>
              <a:rPr lang="en-US" i="1" dirty="0" err="1" smtClean="0">
                <a:solidFill>
                  <a:srgbClr val="004821"/>
                </a:solidFill>
              </a:rPr>
              <a:t>Yaʽaqob</a:t>
            </a:r>
            <a:r>
              <a:rPr lang="en-US" i="1" dirty="0" smtClean="0">
                <a:solidFill>
                  <a:srgbClr val="004821"/>
                </a:solidFill>
              </a:rPr>
              <a:t>̱ was a complete man, dwelling in tents</a:t>
            </a:r>
            <a:r>
              <a:rPr lang="en-US" b="1" i="1" dirty="0" smtClean="0">
                <a:solidFill>
                  <a:srgbClr val="004821"/>
                </a:solidFill>
              </a:rPr>
              <a:t>. (Genesis 25:27)</a:t>
            </a:r>
          </a:p>
          <a:p>
            <a:pPr algn="just">
              <a:lnSpc>
                <a:spcPts val="2300"/>
              </a:lnSpc>
            </a:pPr>
            <a:r>
              <a:rPr lang="en-ZA" dirty="0" smtClean="0"/>
              <a:t>Here we see that Esau becomes a “</a:t>
            </a:r>
            <a:r>
              <a:rPr lang="en-ZA" i="1" dirty="0" smtClean="0"/>
              <a:t>hunter” or “</a:t>
            </a:r>
            <a:r>
              <a:rPr lang="en-ZA" i="1" dirty="0" err="1" smtClean="0"/>
              <a:t>tsa’yid</a:t>
            </a:r>
            <a:r>
              <a:rPr lang="en-ZA" dirty="0" smtClean="0"/>
              <a:t>”. In fact, the KJV calls him a </a:t>
            </a:r>
            <a:r>
              <a:rPr lang="en-ZA" i="1" dirty="0" smtClean="0"/>
              <a:t>“cunning” </a:t>
            </a:r>
            <a:r>
              <a:rPr lang="en-ZA" dirty="0" smtClean="0"/>
              <a:t>hunter. The only other person in scripture that was called a </a:t>
            </a:r>
            <a:r>
              <a:rPr lang="en-ZA" i="1" dirty="0" smtClean="0"/>
              <a:t>“hunte</a:t>
            </a:r>
            <a:r>
              <a:rPr lang="en-ZA" dirty="0" smtClean="0"/>
              <a:t>r” was Nimrod in </a:t>
            </a:r>
            <a:r>
              <a:rPr lang="en-ZA" i="1" dirty="0" smtClean="0"/>
              <a:t>Genesis 10:9. </a:t>
            </a:r>
            <a:r>
              <a:rPr lang="en-ZA" dirty="0" smtClean="0"/>
              <a:t>Esau was also called a man of the “</a:t>
            </a:r>
            <a:r>
              <a:rPr lang="en-ZA" i="1" dirty="0" smtClean="0"/>
              <a:t>field”, or “</a:t>
            </a:r>
            <a:r>
              <a:rPr lang="en-ZA" i="1" dirty="0" err="1" smtClean="0"/>
              <a:t>sadeh</a:t>
            </a:r>
            <a:r>
              <a:rPr lang="en-ZA" dirty="0" smtClean="0"/>
              <a:t>” which means a “</a:t>
            </a:r>
            <a:r>
              <a:rPr lang="en-ZA" i="1" dirty="0" smtClean="0"/>
              <a:t>tiller” or “cultivator</a:t>
            </a:r>
            <a:r>
              <a:rPr lang="en-ZA" dirty="0" smtClean="0"/>
              <a:t>” of the land, like Cain, Abel’s brother. </a:t>
            </a:r>
          </a:p>
          <a:p>
            <a:pPr>
              <a:lnSpc>
                <a:spcPts val="2300"/>
              </a:lnSpc>
            </a:pPr>
            <a:r>
              <a:rPr lang="en-ZA" dirty="0" smtClean="0"/>
              <a:t>With Jacob we see that he was a “</a:t>
            </a:r>
            <a:r>
              <a:rPr lang="en-ZA" i="1" dirty="0" smtClean="0"/>
              <a:t>complete</a:t>
            </a:r>
            <a:r>
              <a:rPr lang="en-ZA" dirty="0" smtClean="0"/>
              <a:t>” man, or “</a:t>
            </a:r>
            <a:r>
              <a:rPr lang="en-ZA" i="1" dirty="0" err="1" smtClean="0"/>
              <a:t>tamiym</a:t>
            </a:r>
            <a:r>
              <a:rPr lang="en-ZA" i="1" dirty="0" smtClean="0"/>
              <a:t>” </a:t>
            </a:r>
            <a:r>
              <a:rPr lang="en-ZA" dirty="0" smtClean="0"/>
              <a:t>which means “</a:t>
            </a:r>
            <a:r>
              <a:rPr lang="en-ZA" i="1" dirty="0" smtClean="0"/>
              <a:t>perfect” or “innocent</a:t>
            </a:r>
            <a:r>
              <a:rPr lang="en-ZA" dirty="0" smtClean="0"/>
              <a:t>”, “</a:t>
            </a:r>
            <a:r>
              <a:rPr lang="en-ZA" i="1" dirty="0" smtClean="0"/>
              <a:t>dwelling in tents</a:t>
            </a:r>
            <a:r>
              <a:rPr lang="en-ZA" dirty="0" smtClean="0"/>
              <a:t>”. The word used here for “</a:t>
            </a:r>
            <a:r>
              <a:rPr lang="en-ZA" i="1" dirty="0" smtClean="0"/>
              <a:t>tents”</a:t>
            </a:r>
            <a:r>
              <a:rPr lang="en-ZA" dirty="0" smtClean="0"/>
              <a:t> is “</a:t>
            </a:r>
            <a:r>
              <a:rPr lang="en-ZA" i="1" dirty="0" err="1" smtClean="0"/>
              <a:t>ohel’im</a:t>
            </a:r>
            <a:r>
              <a:rPr lang="en-ZA" dirty="0" smtClean="0"/>
              <a:t>” which means “</a:t>
            </a:r>
            <a:r>
              <a:rPr lang="en-ZA" i="1" dirty="0" smtClean="0"/>
              <a:t>wilderness tents” or “Tabernacles”. </a:t>
            </a:r>
            <a:r>
              <a:rPr lang="en-ZA" dirty="0" smtClean="0"/>
              <a:t>The Book of </a:t>
            </a:r>
            <a:r>
              <a:rPr lang="en-ZA" dirty="0" err="1" smtClean="0"/>
              <a:t>Jasher</a:t>
            </a:r>
            <a:r>
              <a:rPr lang="en-ZA" dirty="0" smtClean="0"/>
              <a:t> states that Jacob studied the Word of </a:t>
            </a:r>
            <a:r>
              <a:rPr lang="en-ZA" dirty="0" err="1" smtClean="0"/>
              <a:t>Elohim</a:t>
            </a:r>
            <a:r>
              <a:rPr lang="en-ZA" dirty="0" smtClean="0"/>
              <a:t> in the tent of Shem (the </a:t>
            </a:r>
            <a:r>
              <a:rPr lang="en-ZA" dirty="0" err="1" smtClean="0"/>
              <a:t>Melek</a:t>
            </a:r>
            <a:r>
              <a:rPr lang="en-ZA" dirty="0" smtClean="0"/>
              <a:t> </a:t>
            </a:r>
            <a:r>
              <a:rPr lang="en-ZA" dirty="0" err="1" smtClean="0"/>
              <a:t>Tzaddik</a:t>
            </a:r>
            <a:r>
              <a:rPr lang="en-ZA" dirty="0" smtClean="0"/>
              <a:t>). However, as we see, this word is “</a:t>
            </a:r>
            <a:r>
              <a:rPr lang="en-ZA" i="1" dirty="0" err="1" smtClean="0"/>
              <a:t>ohel’im</a:t>
            </a:r>
            <a:r>
              <a:rPr lang="en-ZA" i="1" dirty="0" smtClean="0"/>
              <a:t>”, </a:t>
            </a:r>
            <a:r>
              <a:rPr lang="en-ZA" dirty="0" smtClean="0"/>
              <a:t>plural. The rabbis teach that he also studied in his  father and grandfather’s tent. Jacob was 13 when Abraham died. He would have learned “</a:t>
            </a:r>
            <a:r>
              <a:rPr lang="en-ZA" i="1" dirty="0" smtClean="0"/>
              <a:t>severity”, “strength” and “judgment” </a:t>
            </a:r>
            <a:r>
              <a:rPr lang="en-ZA" dirty="0" smtClean="0"/>
              <a:t>in Isaac’s tent and “</a:t>
            </a:r>
            <a:r>
              <a:rPr lang="en-ZA" i="1" dirty="0" err="1" smtClean="0"/>
              <a:t>chesed</a:t>
            </a:r>
            <a:r>
              <a:rPr lang="en-ZA" i="1" dirty="0" smtClean="0"/>
              <a:t>” or “loving kindnes</a:t>
            </a:r>
            <a:r>
              <a:rPr lang="en-ZA" dirty="0" smtClean="0"/>
              <a:t>s” of Abraham tent. </a:t>
            </a:r>
          </a:p>
          <a:p>
            <a:pPr algn="just">
              <a:lnSpc>
                <a:spcPts val="2300"/>
              </a:lnSpc>
            </a:pPr>
            <a:r>
              <a:rPr lang="en-ZA" dirty="0" smtClean="0"/>
              <a:t> </a:t>
            </a:r>
            <a:endParaRPr lang="en-ZA" dirty="0"/>
          </a:p>
        </p:txBody>
      </p:sp>
      <p:sp>
        <p:nvSpPr>
          <p:cNvPr id="4" name="Slide Number Placeholder 3"/>
          <p:cNvSpPr>
            <a:spLocks noGrp="1"/>
          </p:cNvSpPr>
          <p:nvPr>
            <p:ph type="sldNum" sz="quarter" idx="12"/>
          </p:nvPr>
        </p:nvSpPr>
        <p:spPr/>
        <p:txBody>
          <a:bodyPr/>
          <a:lstStyle/>
          <a:p>
            <a:pPr>
              <a:defRPr/>
            </a:pPr>
            <a:r>
              <a:rPr lang="en-ZA" dirty="0" smtClean="0"/>
              <a:t> </a:t>
            </a: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PARENT AFFECTIONS</a:t>
            </a:r>
            <a:endParaRPr lang="en-ZA" dirty="0"/>
          </a:p>
        </p:txBody>
      </p:sp>
      <p:sp>
        <p:nvSpPr>
          <p:cNvPr id="3" name="Content Placeholder 2"/>
          <p:cNvSpPr>
            <a:spLocks noGrp="1"/>
          </p:cNvSpPr>
          <p:nvPr>
            <p:ph idx="1"/>
          </p:nvPr>
        </p:nvSpPr>
        <p:spPr/>
        <p:txBody>
          <a:bodyPr>
            <a:noAutofit/>
          </a:bodyPr>
          <a:lstStyle/>
          <a:p>
            <a:pPr algn="ctr">
              <a:lnSpc>
                <a:spcPts val="2640"/>
              </a:lnSpc>
            </a:pPr>
            <a:r>
              <a:rPr lang="en-ZA" i="1" dirty="0" smtClean="0">
                <a:solidFill>
                  <a:srgbClr val="004821"/>
                </a:solidFill>
              </a:rPr>
              <a:t>And </a:t>
            </a:r>
            <a:r>
              <a:rPr lang="en-ZA" i="1" dirty="0" err="1" smtClean="0">
                <a:solidFill>
                  <a:srgbClr val="004821"/>
                </a:solidFill>
              </a:rPr>
              <a:t>Yitsḥaq</a:t>
            </a:r>
            <a:r>
              <a:rPr lang="en-ZA" i="1" dirty="0" smtClean="0">
                <a:solidFill>
                  <a:srgbClr val="004821"/>
                </a:solidFill>
              </a:rPr>
              <a:t> loved </a:t>
            </a:r>
            <a:r>
              <a:rPr lang="en-ZA" i="1" dirty="0" err="1" smtClean="0">
                <a:solidFill>
                  <a:srgbClr val="004821"/>
                </a:solidFill>
              </a:rPr>
              <a:t>Ěsaw</a:t>
            </a:r>
            <a:r>
              <a:rPr lang="en-ZA" i="1" dirty="0" smtClean="0">
                <a:solidFill>
                  <a:srgbClr val="004821"/>
                </a:solidFill>
              </a:rPr>
              <a:t> because he ate of his wild game, but </a:t>
            </a:r>
            <a:r>
              <a:rPr lang="en-ZA" i="1" dirty="0" err="1" smtClean="0">
                <a:solidFill>
                  <a:srgbClr val="004821"/>
                </a:solidFill>
              </a:rPr>
              <a:t>Riḇqah</a:t>
            </a:r>
            <a:r>
              <a:rPr lang="en-ZA" i="1" dirty="0" smtClean="0">
                <a:solidFill>
                  <a:srgbClr val="004821"/>
                </a:solidFill>
              </a:rPr>
              <a:t> loved </a:t>
            </a:r>
            <a:r>
              <a:rPr lang="en-ZA" i="1" dirty="0" err="1" smtClean="0">
                <a:solidFill>
                  <a:srgbClr val="004821"/>
                </a:solidFill>
              </a:rPr>
              <a:t>Yaʽaqob</a:t>
            </a:r>
            <a:r>
              <a:rPr lang="en-ZA" i="1" dirty="0" smtClean="0">
                <a:solidFill>
                  <a:srgbClr val="004821"/>
                </a:solidFill>
              </a:rPr>
              <a:t>̱.  </a:t>
            </a:r>
            <a:r>
              <a:rPr lang="en-ZA" b="1" i="1" dirty="0" smtClean="0">
                <a:solidFill>
                  <a:srgbClr val="004821"/>
                </a:solidFill>
              </a:rPr>
              <a:t>(Genesis 25:28)</a:t>
            </a:r>
          </a:p>
          <a:p>
            <a:pPr>
              <a:lnSpc>
                <a:spcPts val="2640"/>
              </a:lnSpc>
            </a:pPr>
            <a:r>
              <a:rPr lang="en-ZA" dirty="0" smtClean="0"/>
              <a:t>The interesting thing about this verse is there are two different tenses for the word </a:t>
            </a:r>
            <a:r>
              <a:rPr lang="en-ZA" i="1" dirty="0" smtClean="0"/>
              <a:t>“love”. </a:t>
            </a:r>
            <a:r>
              <a:rPr lang="en-ZA" dirty="0" smtClean="0"/>
              <a:t>In the Hebrew, it literally reads that </a:t>
            </a:r>
            <a:r>
              <a:rPr lang="en-ZA" i="1" dirty="0" smtClean="0">
                <a:solidFill>
                  <a:srgbClr val="004821"/>
                </a:solidFill>
              </a:rPr>
              <a:t>“Rebecca loves Jacob”. </a:t>
            </a:r>
            <a:r>
              <a:rPr lang="en-ZA" dirty="0" smtClean="0"/>
              <a:t>This is present tense and highlights the on-going, unconditional, and eternal value of her love. </a:t>
            </a:r>
          </a:p>
          <a:p>
            <a:pPr>
              <a:lnSpc>
                <a:spcPts val="2640"/>
              </a:lnSpc>
            </a:pPr>
            <a:r>
              <a:rPr lang="en-ZA" i="1" dirty="0" smtClean="0">
                <a:solidFill>
                  <a:srgbClr val="002060"/>
                </a:solidFill>
              </a:rPr>
              <a:t>Isaac’s love seems more conditional and is directly connected to Esau’s </a:t>
            </a:r>
            <a:r>
              <a:rPr lang="en-ZA" i="1" dirty="0" smtClean="0">
                <a:solidFill>
                  <a:srgbClr val="002060"/>
                </a:solidFill>
              </a:rPr>
              <a:t>game</a:t>
            </a:r>
            <a:r>
              <a:rPr lang="en-ZA" i="1" dirty="0" smtClean="0">
                <a:solidFill>
                  <a:srgbClr val="002060"/>
                </a:solidFill>
              </a:rPr>
              <a:t>, a very perplexing reason for stating love. </a:t>
            </a:r>
            <a:r>
              <a:rPr lang="en-ZA" i="1" dirty="0" smtClean="0">
                <a:solidFill>
                  <a:srgbClr val="002060"/>
                </a:solidFill>
              </a:rPr>
              <a:t>Could there </a:t>
            </a:r>
            <a:r>
              <a:rPr lang="en-ZA" i="1" dirty="0" smtClean="0">
                <a:solidFill>
                  <a:srgbClr val="002060"/>
                </a:solidFill>
              </a:rPr>
              <a:t>be more to the story? </a:t>
            </a:r>
            <a:r>
              <a:rPr lang="en-ZA" i="1" dirty="0" smtClean="0">
                <a:solidFill>
                  <a:srgbClr val="002060"/>
                </a:solidFill>
              </a:rPr>
              <a:t>From the blessing we see given to Jacob we note the connotation to worldly wealth and power: </a:t>
            </a:r>
          </a:p>
          <a:p>
            <a:pPr algn="ctr">
              <a:lnSpc>
                <a:spcPts val="2640"/>
              </a:lnSpc>
            </a:pPr>
            <a:r>
              <a:rPr lang="en-ZA" i="1" dirty="0" smtClean="0">
                <a:solidFill>
                  <a:srgbClr val="004821"/>
                </a:solidFill>
              </a:rPr>
              <a:t>And Elohim give you of the dew of the heavens, of the fatness of the earth, and plenty of grain and wine. Let peoples serve you, and nations bow down to you. Be master over your brothers, and let your mother’s sons bow </a:t>
            </a:r>
            <a:r>
              <a:rPr lang="en-ZA" i="1" dirty="0" smtClean="0">
                <a:solidFill>
                  <a:srgbClr val="004821"/>
                </a:solidFill>
              </a:rPr>
              <a:t>down </a:t>
            </a:r>
            <a:r>
              <a:rPr lang="en-ZA" i="1" dirty="0" smtClean="0">
                <a:solidFill>
                  <a:srgbClr val="004821"/>
                </a:solidFill>
              </a:rPr>
              <a:t>to you. </a:t>
            </a:r>
            <a:r>
              <a:rPr lang="en-ZA" b="1" i="1" dirty="0" smtClean="0">
                <a:solidFill>
                  <a:srgbClr val="004821"/>
                </a:solidFill>
              </a:rPr>
              <a:t>(</a:t>
            </a:r>
            <a:r>
              <a:rPr lang="en-ZA" b="1" i="1" dirty="0" smtClean="0">
                <a:solidFill>
                  <a:srgbClr val="004821"/>
                </a:solidFill>
              </a:rPr>
              <a:t>Genesis 27:28-29</a:t>
            </a:r>
            <a:r>
              <a:rPr lang="en-ZA" b="1" i="1" dirty="0" smtClean="0">
                <a:solidFill>
                  <a:srgbClr val="004821"/>
                </a:solidFill>
              </a:rPr>
              <a:t>) </a:t>
            </a:r>
          </a:p>
          <a:p>
            <a:pPr>
              <a:lnSpc>
                <a:spcPts val="2640"/>
              </a:lnSpc>
            </a:pPr>
            <a:r>
              <a:rPr lang="en-ZA" dirty="0" smtClean="0"/>
              <a:t>Highlighted by the second blessing given to Isaac studied later.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TOLDOT “Generations</a:t>
            </a:r>
            <a:r>
              <a:rPr lang="en-US" i="1" dirty="0" smtClean="0"/>
              <a:t>”</a:t>
            </a:r>
            <a:endParaRPr lang="en-ZA" i="1" dirty="0"/>
          </a:p>
        </p:txBody>
      </p:sp>
      <p:sp>
        <p:nvSpPr>
          <p:cNvPr id="5" name="Subtitle 4"/>
          <p:cNvSpPr>
            <a:spLocks noGrp="1"/>
          </p:cNvSpPr>
          <p:nvPr>
            <p:ph type="subTitle" idx="1"/>
          </p:nvPr>
        </p:nvSpPr>
        <p:spPr>
          <a:xfrm>
            <a:off x="323528" y="5013176"/>
            <a:ext cx="8496944" cy="1412776"/>
          </a:xfrm>
        </p:spPr>
        <p:txBody>
          <a:bodyPr>
            <a:noAutofit/>
          </a:bodyPr>
          <a:lstStyle/>
          <a:p>
            <a:pPr>
              <a:lnSpc>
                <a:spcPts val="2400"/>
              </a:lnSpc>
            </a:pPr>
            <a:r>
              <a:rPr lang="en-ZA" sz="2800" b="1" dirty="0" smtClean="0"/>
              <a:t>TORAH:</a:t>
            </a:r>
            <a:r>
              <a:rPr lang="en-ZA" sz="2800" dirty="0" smtClean="0"/>
              <a:t> Genesis: 25:19-28:9</a:t>
            </a:r>
          </a:p>
          <a:p>
            <a:pPr>
              <a:lnSpc>
                <a:spcPts val="2400"/>
              </a:lnSpc>
            </a:pPr>
            <a:r>
              <a:rPr lang="en-ZA" sz="2800" b="1" dirty="0" smtClean="0"/>
              <a:t>HAFTORAH:  </a:t>
            </a:r>
            <a:r>
              <a:rPr lang="en-ZA" sz="2800" dirty="0" smtClean="0"/>
              <a:t>Malachi 1:1 to 2:7 </a:t>
            </a:r>
          </a:p>
          <a:p>
            <a:pPr>
              <a:lnSpc>
                <a:spcPts val="2400"/>
              </a:lnSpc>
            </a:pPr>
            <a:r>
              <a:rPr lang="en-ZA" sz="2800" b="1" dirty="0" smtClean="0"/>
              <a:t>B’RIT CHADASHAH</a:t>
            </a:r>
            <a:r>
              <a:rPr lang="en-ZA" sz="2800" dirty="0" smtClean="0"/>
              <a:t>: Romans 9:6-16, Hebrews 11:20; 12:14-17</a:t>
            </a:r>
          </a:p>
          <a:p>
            <a:pPr>
              <a:lnSpc>
                <a:spcPts val="2400"/>
              </a:lnSpc>
            </a:pPr>
            <a:r>
              <a:rPr lang="en-ZA" sz="1800" i="1" dirty="0" smtClean="0">
                <a:solidFill>
                  <a:schemeClr val="accent6">
                    <a:lumMod val="50000"/>
                  </a:schemeClr>
                </a:solidFill>
              </a:rPr>
              <a:t>All references: The Scripture 1998+ unless otherwise noted</a:t>
            </a:r>
            <a:endParaRPr lang="en-ZA" sz="1800" dirty="0" smtClean="0"/>
          </a:p>
          <a:p>
            <a:pPr>
              <a:lnSpc>
                <a:spcPts val="2400"/>
              </a:lnSpc>
            </a:pPr>
            <a:endParaRPr lang="en-ZA" sz="28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6" name="Picture 5" descr="Jesus pics 11.bmp"/>
          <p:cNvPicPr>
            <a:picLocks noChangeAspect="1"/>
          </p:cNvPicPr>
          <p:nvPr/>
        </p:nvPicPr>
        <p:blipFill>
          <a:blip r:embed="rId2" cstate="print"/>
          <a:stretch>
            <a:fillRect/>
          </a:stretch>
        </p:blipFill>
        <p:spPr>
          <a:xfrm>
            <a:off x="1403648" y="1196752"/>
            <a:ext cx="6297413" cy="353965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 AND AGAINST GOD</a:t>
            </a:r>
            <a:endParaRPr lang="en-ZA" dirty="0"/>
          </a:p>
        </p:txBody>
      </p:sp>
      <p:sp>
        <p:nvSpPr>
          <p:cNvPr id="3" name="Content Placeholder 2"/>
          <p:cNvSpPr>
            <a:spLocks noGrp="1"/>
          </p:cNvSpPr>
          <p:nvPr>
            <p:ph idx="1"/>
          </p:nvPr>
        </p:nvSpPr>
        <p:spPr/>
        <p:txBody>
          <a:bodyPr>
            <a:noAutofit/>
          </a:bodyPr>
          <a:lstStyle/>
          <a:p>
            <a:pPr algn="just">
              <a:lnSpc>
                <a:spcPts val="2600"/>
              </a:lnSpc>
            </a:pPr>
            <a:r>
              <a:rPr lang="en-ZA" dirty="0" smtClean="0"/>
              <a:t>Verse 28 of chapter 25 tells us that Isaac loved Esau because he ate of the game Esau hunted. We are also told that Rebecca loved Jacob. </a:t>
            </a:r>
          </a:p>
          <a:p>
            <a:pPr algn="just">
              <a:lnSpc>
                <a:spcPts val="2600"/>
              </a:lnSpc>
            </a:pPr>
            <a:r>
              <a:rPr lang="en-ZA" b="1" dirty="0" smtClean="0">
                <a:solidFill>
                  <a:srgbClr val="C00000"/>
                </a:solidFill>
              </a:rPr>
              <a:t>Legends of the Jews</a:t>
            </a:r>
            <a:r>
              <a:rPr lang="en-ZA" dirty="0" smtClean="0">
                <a:solidFill>
                  <a:srgbClr val="C00000"/>
                </a:solidFill>
              </a:rPr>
              <a:t>: </a:t>
            </a:r>
            <a:r>
              <a:rPr lang="en-ZA" i="1" dirty="0" smtClean="0">
                <a:solidFill>
                  <a:srgbClr val="C00000"/>
                </a:solidFill>
              </a:rPr>
              <a:t>..When they reached their thirteenth year, and were of age, their ways parted. Jacob continued his studies in the Bet ha </a:t>
            </a:r>
            <a:r>
              <a:rPr lang="en-ZA" i="1" dirty="0" err="1" smtClean="0">
                <a:solidFill>
                  <a:srgbClr val="C00000"/>
                </a:solidFill>
              </a:rPr>
              <a:t>Midrash</a:t>
            </a:r>
            <a:r>
              <a:rPr lang="en-ZA" i="1" dirty="0" smtClean="0">
                <a:solidFill>
                  <a:srgbClr val="C00000"/>
                </a:solidFill>
              </a:rPr>
              <a:t> of Shem and </a:t>
            </a:r>
            <a:r>
              <a:rPr lang="en-ZA" i="1" dirty="0" err="1" smtClean="0">
                <a:solidFill>
                  <a:srgbClr val="C00000"/>
                </a:solidFill>
              </a:rPr>
              <a:t>Eber</a:t>
            </a:r>
            <a:r>
              <a:rPr lang="en-ZA" i="1" dirty="0" smtClean="0">
                <a:solidFill>
                  <a:srgbClr val="C00000"/>
                </a:solidFill>
              </a:rPr>
              <a:t>, and Esau abandoned himself to idolatry and an immoral life. Both were hunters of men, Esau tried to capture them in order to turn them away from God, and Jacob, to turn them toward God. Esau possessed the art of winning his father's love. His hypocritical conduct made Isaac believe that his first-born son was extremely pious. "Father," he would ask Isaac, "what is the tithe on straw and salt?" The question made him appear God-fearing in the eyes of his father, because these two products are the very ones that are exempt from tithing. Isaac failed to notice, too, that his older son gave him forbidden food to eat. What he took for the flesh of young goats was dog's meat.</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DEATH OF ABRAHAM</a:t>
            </a:r>
            <a:br>
              <a:rPr lang="en-ZA" smtClean="0"/>
            </a:br>
            <a:r>
              <a:rPr lang="en-ZA" smtClean="0"/>
              <a:t>Legends of the Jews</a:t>
            </a:r>
            <a:endParaRPr lang="en-ZA" dirty="0"/>
          </a:p>
        </p:txBody>
      </p:sp>
      <p:sp>
        <p:nvSpPr>
          <p:cNvPr id="3" name="Content Placeholder 2"/>
          <p:cNvSpPr>
            <a:spLocks noGrp="1"/>
          </p:cNvSpPr>
          <p:nvPr>
            <p:ph idx="1"/>
          </p:nvPr>
        </p:nvSpPr>
        <p:spPr/>
        <p:txBody>
          <a:bodyPr>
            <a:noAutofit/>
          </a:bodyPr>
          <a:lstStyle/>
          <a:p>
            <a:pPr>
              <a:lnSpc>
                <a:spcPts val="2200"/>
              </a:lnSpc>
            </a:pPr>
            <a:r>
              <a:rPr lang="en-ZA" i="1" dirty="0" smtClean="0">
                <a:solidFill>
                  <a:srgbClr val="C00000"/>
                </a:solidFill>
              </a:rPr>
              <a:t>Though Abraham reached a good old age, beyond the limit of years vouchsafed later generations, he yet died five years before his allotted time. The intention was to let him live to be one hundred and eighty years old, the same age as Isaac's at his death, but on account of Esau God brought his life to an abrupt close. For some time Esau had been pursuing his evil inclinations in secret. Finally he dropped his mask, and on the day of Abraham's death he was guilty of five crimes: he ravished a betrothed maiden, committed murder, doubted the resurrection of the dead, scorned the birthright, and denied God. Then the Lord said: "I promised Abraham that he should go to his fathers in peace. Can I now permit him to be a witness of his grandson's rebellion against God, his violation of the laws of chastity, and his shedding of blood? It is better for him to die now in peace."</a:t>
            </a:r>
          </a:p>
          <a:p>
            <a:pPr>
              <a:lnSpc>
                <a:spcPts val="2200"/>
              </a:lnSpc>
            </a:pPr>
            <a:r>
              <a:rPr lang="en-ZA" i="1" dirty="0" smtClean="0">
                <a:solidFill>
                  <a:srgbClr val="C00000"/>
                </a:solidFill>
              </a:rPr>
              <a:t>The men slain by Esau on this day were Nimrod and two of his adjutants. The garments of Nimrod had an extraordinary effect upon cattle, beasts, and birds. They would come and prostrate themselves before him who was arrayed in them. Thus Nimrod and Esau after him were able to rule over men and beasts.</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31</a:t>
            </a:fld>
            <a:endParaRPr lang="en-ZA"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LENTIL STEW</a:t>
            </a:r>
            <a:endParaRPr lang="en-ZA" dirty="0"/>
          </a:p>
        </p:txBody>
      </p:sp>
      <p:sp>
        <p:nvSpPr>
          <p:cNvPr id="3" name="Content Placeholder 2"/>
          <p:cNvSpPr>
            <a:spLocks noGrp="1"/>
          </p:cNvSpPr>
          <p:nvPr>
            <p:ph idx="1"/>
          </p:nvPr>
        </p:nvSpPr>
        <p:spPr/>
        <p:txBody>
          <a:bodyPr>
            <a:noAutofit/>
          </a:bodyPr>
          <a:lstStyle/>
          <a:p>
            <a:pPr algn="ctr">
              <a:lnSpc>
                <a:spcPts val="2400"/>
              </a:lnSpc>
            </a:pPr>
            <a:r>
              <a:rPr lang="en-US" i="1" dirty="0" smtClean="0">
                <a:solidFill>
                  <a:srgbClr val="004821"/>
                </a:solidFill>
              </a:rPr>
              <a:t>And </a:t>
            </a:r>
            <a:r>
              <a:rPr lang="en-US" i="1" dirty="0" err="1" smtClean="0">
                <a:solidFill>
                  <a:srgbClr val="004821"/>
                </a:solidFill>
              </a:rPr>
              <a:t>Yaʽaqob</a:t>
            </a:r>
            <a:r>
              <a:rPr lang="en-US" i="1" dirty="0" smtClean="0">
                <a:solidFill>
                  <a:srgbClr val="004821"/>
                </a:solidFill>
              </a:rPr>
              <a:t>̱ cooked a stew, and </a:t>
            </a:r>
            <a:r>
              <a:rPr lang="en-US" i="1" dirty="0" err="1" smtClean="0">
                <a:solidFill>
                  <a:srgbClr val="004821"/>
                </a:solidFill>
              </a:rPr>
              <a:t>Ěsaw</a:t>
            </a:r>
            <a:r>
              <a:rPr lang="en-US" i="1" dirty="0" smtClean="0">
                <a:solidFill>
                  <a:srgbClr val="004821"/>
                </a:solidFill>
              </a:rPr>
              <a:t> came in from the field, and he was weary. And </a:t>
            </a:r>
            <a:r>
              <a:rPr lang="en-US" i="1" dirty="0" err="1" smtClean="0">
                <a:solidFill>
                  <a:srgbClr val="004821"/>
                </a:solidFill>
              </a:rPr>
              <a:t>Ěsaw</a:t>
            </a:r>
            <a:r>
              <a:rPr lang="en-US" i="1" dirty="0" smtClean="0">
                <a:solidFill>
                  <a:srgbClr val="004821"/>
                </a:solidFill>
              </a:rPr>
              <a:t> said to </a:t>
            </a:r>
            <a:r>
              <a:rPr lang="en-US" i="1" dirty="0" err="1" smtClean="0">
                <a:solidFill>
                  <a:srgbClr val="004821"/>
                </a:solidFill>
              </a:rPr>
              <a:t>Yaʽaqob</a:t>
            </a:r>
            <a:r>
              <a:rPr lang="en-US" i="1" dirty="0" smtClean="0">
                <a:solidFill>
                  <a:srgbClr val="004821"/>
                </a:solidFill>
              </a:rPr>
              <a:t>̱, “Please feed me with that same red stew, for I am weary.” That is why his name was called </a:t>
            </a:r>
            <a:r>
              <a:rPr lang="en-US" i="1" dirty="0" err="1" smtClean="0">
                <a:solidFill>
                  <a:srgbClr val="004821"/>
                </a:solidFill>
              </a:rPr>
              <a:t>Eḏom</a:t>
            </a:r>
            <a:r>
              <a:rPr lang="en-US" i="1" dirty="0" smtClean="0">
                <a:solidFill>
                  <a:srgbClr val="004821"/>
                </a:solidFill>
              </a:rPr>
              <a:t>. </a:t>
            </a:r>
          </a:p>
          <a:p>
            <a:pPr algn="ctr">
              <a:lnSpc>
                <a:spcPts val="2400"/>
              </a:lnSpc>
            </a:pPr>
            <a:r>
              <a:rPr lang="en-US" b="1" i="1" dirty="0" smtClean="0">
                <a:solidFill>
                  <a:srgbClr val="004821"/>
                </a:solidFill>
              </a:rPr>
              <a:t>(Genesis 25:29-30)</a:t>
            </a:r>
          </a:p>
          <a:p>
            <a:pPr>
              <a:lnSpc>
                <a:spcPts val="2400"/>
              </a:lnSpc>
            </a:pPr>
            <a:r>
              <a:rPr lang="he-IL" dirty="0" smtClean="0"/>
              <a:t>יהוה</a:t>
            </a:r>
            <a:r>
              <a:rPr lang="en-ZA" dirty="0" smtClean="0"/>
              <a:t> called him Edom, “</a:t>
            </a:r>
            <a:r>
              <a:rPr lang="en-ZA" i="1" dirty="0" smtClean="0"/>
              <a:t>Edom</a:t>
            </a:r>
            <a:r>
              <a:rPr lang="en-ZA" dirty="0" smtClean="0"/>
              <a:t>” (Aleph-</a:t>
            </a:r>
            <a:r>
              <a:rPr lang="en-ZA" dirty="0" err="1" smtClean="0"/>
              <a:t>dalet</a:t>
            </a:r>
            <a:r>
              <a:rPr lang="en-ZA" dirty="0" smtClean="0"/>
              <a:t>-</a:t>
            </a:r>
            <a:r>
              <a:rPr lang="en-ZA" dirty="0" err="1" smtClean="0"/>
              <a:t>mem</a:t>
            </a:r>
            <a:r>
              <a:rPr lang="en-ZA" dirty="0" smtClean="0"/>
              <a:t>) means “</a:t>
            </a:r>
            <a:r>
              <a:rPr lang="en-ZA" i="1" dirty="0" smtClean="0"/>
              <a:t>red” or “mankind” or “the world</a:t>
            </a:r>
            <a:r>
              <a:rPr lang="en-ZA" dirty="0" smtClean="0"/>
              <a:t>” and, as stated earlier, is from the root word “</a:t>
            </a:r>
            <a:r>
              <a:rPr lang="en-ZA" i="1" dirty="0" smtClean="0"/>
              <a:t>Adam”. </a:t>
            </a:r>
            <a:r>
              <a:rPr lang="en-ZA" dirty="0" smtClean="0"/>
              <a:t>Both Edom and Adam are spelled the same and/or, represents the world; and, that the world is separate (remember divided) from Israel. </a:t>
            </a:r>
          </a:p>
          <a:p>
            <a:pPr algn="just">
              <a:lnSpc>
                <a:spcPts val="2400"/>
              </a:lnSpc>
            </a:pPr>
            <a:r>
              <a:rPr lang="en-ZA" b="1" dirty="0" smtClean="0">
                <a:solidFill>
                  <a:srgbClr val="C00000"/>
                </a:solidFill>
              </a:rPr>
              <a:t>Legends of the Jews: </a:t>
            </a:r>
            <a:r>
              <a:rPr lang="en-ZA" i="1" dirty="0" smtClean="0">
                <a:solidFill>
                  <a:srgbClr val="C00000"/>
                </a:solidFill>
              </a:rPr>
              <a:t>On this occasion he was cooking lentils for his father, to serve to him as his mourner's meal after the death of Abraham. Adam and Eve had eaten lentils after the murder of Abel, and so had the parents of Haran, when he perished in the fiery furnace. The reason they are used for the mourner's meal is that the round lentil symbolizes death: as the lentil rolls, so death, sorrow, and mourning constantly roll about among men, from one to the other.</a:t>
            </a:r>
          </a:p>
          <a:p>
            <a:pPr>
              <a:lnSpc>
                <a:spcPts val="24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pic>
        <p:nvPicPr>
          <p:cNvPr id="5" name="Picture 4" descr="https://staticapp.icpsc.com/icp/loadimage.php/mogile/261268/ccb50ac50947e64cf5502707443df170/image/jpeg"/>
          <p:cNvPicPr/>
          <p:nvPr/>
        </p:nvPicPr>
        <p:blipFill>
          <a:blip r:embed="rId2" cstate="print"/>
          <a:srcRect/>
          <a:stretch>
            <a:fillRect/>
          </a:stretch>
        </p:blipFill>
        <p:spPr bwMode="auto">
          <a:xfrm>
            <a:off x="1475656" y="1052736"/>
            <a:ext cx="6120680" cy="504055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THE NEGOTIATION</a:t>
            </a:r>
            <a:br>
              <a:rPr lang="en-ZA" dirty="0" smtClean="0"/>
            </a:br>
            <a:r>
              <a:rPr lang="en-ZA" sz="2200" dirty="0" smtClean="0"/>
              <a:t>Legend of the Jews</a:t>
            </a:r>
            <a:endParaRPr lang="en-ZA" sz="2200" dirty="0"/>
          </a:p>
        </p:txBody>
      </p:sp>
      <p:sp>
        <p:nvSpPr>
          <p:cNvPr id="3" name="Content Placeholder 2"/>
          <p:cNvSpPr>
            <a:spLocks noGrp="1"/>
          </p:cNvSpPr>
          <p:nvPr>
            <p:ph idx="1"/>
          </p:nvPr>
        </p:nvSpPr>
        <p:spPr/>
        <p:txBody>
          <a:bodyPr>
            <a:noAutofit/>
          </a:bodyPr>
          <a:lstStyle/>
          <a:p>
            <a:pPr>
              <a:lnSpc>
                <a:spcPts val="2100"/>
              </a:lnSpc>
            </a:pPr>
            <a:r>
              <a:rPr lang="en-ZA" dirty="0" smtClean="0"/>
              <a:t>Esau accosted Jacob thus, </a:t>
            </a:r>
            <a:r>
              <a:rPr lang="en-ZA" i="1" dirty="0" smtClean="0">
                <a:solidFill>
                  <a:srgbClr val="C00000"/>
                </a:solidFill>
              </a:rPr>
              <a:t>"Why art thou preparing lentils?"</a:t>
            </a:r>
          </a:p>
          <a:p>
            <a:pPr algn="just">
              <a:lnSpc>
                <a:spcPts val="2100"/>
              </a:lnSpc>
            </a:pPr>
            <a:r>
              <a:rPr lang="en-ZA" dirty="0" smtClean="0"/>
              <a:t>Jacob: </a:t>
            </a:r>
            <a:r>
              <a:rPr lang="en-ZA" i="1" dirty="0" smtClean="0">
                <a:solidFill>
                  <a:srgbClr val="C00000"/>
                </a:solidFill>
              </a:rPr>
              <a:t>"Because our grandfather passed away ..</a:t>
            </a:r>
          </a:p>
          <a:p>
            <a:pPr algn="just">
              <a:lnSpc>
                <a:spcPts val="2100"/>
              </a:lnSpc>
            </a:pPr>
            <a:r>
              <a:rPr lang="en-ZA" dirty="0" smtClean="0"/>
              <a:t>Esau: </a:t>
            </a:r>
            <a:r>
              <a:rPr lang="en-ZA" i="1" dirty="0" smtClean="0">
                <a:solidFill>
                  <a:srgbClr val="C00000"/>
                </a:solidFill>
              </a:rPr>
              <a:t>"Thou fool! Dost thou really think it possible that man should come to life again after he has been dead and has mouldered in the grave?".. "Lift up </a:t>
            </a:r>
            <a:r>
              <a:rPr lang="en-ZA" i="1" dirty="0" err="1" smtClean="0">
                <a:solidFill>
                  <a:srgbClr val="C00000"/>
                </a:solidFill>
              </a:rPr>
              <a:t>thine</a:t>
            </a:r>
            <a:r>
              <a:rPr lang="en-ZA" i="1" dirty="0" smtClean="0">
                <a:solidFill>
                  <a:srgbClr val="C00000"/>
                </a:solidFill>
              </a:rPr>
              <a:t> eyes, and thou wilt see that all men eat whatever comes to hand--fish, creeping and crawling creatures, swine's flesh, and all sorts of things like these, and thou </a:t>
            </a:r>
            <a:r>
              <a:rPr lang="en-ZA" i="1" dirty="0" err="1" smtClean="0">
                <a:solidFill>
                  <a:srgbClr val="C00000"/>
                </a:solidFill>
              </a:rPr>
              <a:t>vexest</a:t>
            </a:r>
            <a:r>
              <a:rPr lang="en-ZA" i="1" dirty="0" smtClean="0">
                <a:solidFill>
                  <a:srgbClr val="C00000"/>
                </a:solidFill>
              </a:rPr>
              <a:t> thyself about a dish of lentils."</a:t>
            </a:r>
          </a:p>
          <a:p>
            <a:pPr algn="just">
              <a:lnSpc>
                <a:spcPts val="2100"/>
              </a:lnSpc>
            </a:pPr>
            <a:r>
              <a:rPr lang="en-ZA" dirty="0" smtClean="0"/>
              <a:t>Jacob: </a:t>
            </a:r>
            <a:r>
              <a:rPr lang="en-ZA" i="1" dirty="0" smtClean="0">
                <a:solidFill>
                  <a:srgbClr val="004821"/>
                </a:solidFill>
              </a:rPr>
              <a:t>"</a:t>
            </a:r>
            <a:r>
              <a:rPr lang="en-ZA" i="1" dirty="0" smtClean="0">
                <a:solidFill>
                  <a:srgbClr val="C00000"/>
                </a:solidFill>
              </a:rPr>
              <a:t>If we act like other men, what shall we do on the day of the Lord, the day on which the pious will receive their reward.."If thou art of opinion that there is no future world, and that the dead do not rise to new life, then why dost thou want thy birthright? </a:t>
            </a:r>
          </a:p>
          <a:p>
            <a:pPr algn="just">
              <a:lnSpc>
                <a:spcPts val="2100"/>
              </a:lnSpc>
            </a:pPr>
            <a:r>
              <a:rPr lang="en-ZA" i="1" dirty="0" smtClean="0">
                <a:solidFill>
                  <a:srgbClr val="C00000"/>
                </a:solidFill>
              </a:rPr>
              <a:t>The scorn manifested by Esau for the resurrection of the dead he felt also for the promise of God to give the Holy Land to the seed of Abraham. He did not believe in it, and therefore he was willing to cede his birthright and the blessing attached thereto in exchange for a mess of pottage. </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SELLING OF BIRTHRIGHT</a:t>
            </a:r>
            <a:endParaRPr lang="en-ZA" dirty="0"/>
          </a:p>
        </p:txBody>
      </p:sp>
      <p:sp>
        <p:nvSpPr>
          <p:cNvPr id="3" name="Content Placeholder 2"/>
          <p:cNvSpPr>
            <a:spLocks noGrp="1"/>
          </p:cNvSpPr>
          <p:nvPr>
            <p:ph idx="1"/>
          </p:nvPr>
        </p:nvSpPr>
        <p:spPr/>
        <p:txBody>
          <a:bodyPr>
            <a:normAutofit/>
          </a:bodyPr>
          <a:lstStyle/>
          <a:p>
            <a:pPr algn="ctr">
              <a:lnSpc>
                <a:spcPts val="2400"/>
              </a:lnSpc>
            </a:pPr>
            <a:r>
              <a:rPr lang="en-US" i="1" dirty="0" smtClean="0">
                <a:solidFill>
                  <a:srgbClr val="004821"/>
                </a:solidFill>
              </a:rPr>
              <a:t>But </a:t>
            </a:r>
            <a:r>
              <a:rPr lang="en-US" i="1" dirty="0" err="1" smtClean="0">
                <a:solidFill>
                  <a:srgbClr val="004821"/>
                </a:solidFill>
              </a:rPr>
              <a:t>Yaʽaqob</a:t>
            </a:r>
            <a:r>
              <a:rPr lang="en-US" i="1" dirty="0" smtClean="0">
                <a:solidFill>
                  <a:srgbClr val="004821"/>
                </a:solidFill>
              </a:rPr>
              <a:t>̱ said, “Sell me your birthright today.” And </a:t>
            </a:r>
            <a:r>
              <a:rPr lang="en-US" i="1" dirty="0" err="1" smtClean="0">
                <a:solidFill>
                  <a:srgbClr val="004821"/>
                </a:solidFill>
              </a:rPr>
              <a:t>Ěsaw</a:t>
            </a:r>
            <a:r>
              <a:rPr lang="en-US" i="1" dirty="0" smtClean="0">
                <a:solidFill>
                  <a:srgbClr val="004821"/>
                </a:solidFill>
              </a:rPr>
              <a:t> said, “Look, I am going to die, so why should I have birthright?” Then </a:t>
            </a:r>
            <a:r>
              <a:rPr lang="en-US" i="1" dirty="0" err="1" smtClean="0">
                <a:solidFill>
                  <a:srgbClr val="004821"/>
                </a:solidFill>
              </a:rPr>
              <a:t>Yaʽaqob</a:t>
            </a:r>
            <a:r>
              <a:rPr lang="en-US" i="1" dirty="0" smtClean="0">
                <a:solidFill>
                  <a:srgbClr val="004821"/>
                </a:solidFill>
              </a:rPr>
              <a:t>̱ said, “Swear to me today.” And he swore to him, and sold his birthright to </a:t>
            </a:r>
            <a:r>
              <a:rPr lang="en-US" i="1" dirty="0" err="1" smtClean="0">
                <a:solidFill>
                  <a:srgbClr val="004821"/>
                </a:solidFill>
              </a:rPr>
              <a:t>Yaʽaqob</a:t>
            </a:r>
            <a:r>
              <a:rPr lang="en-US" i="1" dirty="0" smtClean="0">
                <a:solidFill>
                  <a:srgbClr val="004821"/>
                </a:solidFill>
              </a:rPr>
              <a:t>̱. </a:t>
            </a:r>
            <a:r>
              <a:rPr lang="en-US" b="1" i="1" dirty="0" smtClean="0">
                <a:solidFill>
                  <a:srgbClr val="004821"/>
                </a:solidFill>
              </a:rPr>
              <a:t>(Genesis 25:31-33)</a:t>
            </a:r>
          </a:p>
          <a:p>
            <a:pPr>
              <a:lnSpc>
                <a:spcPts val="2400"/>
              </a:lnSpc>
            </a:pPr>
            <a:r>
              <a:rPr lang="en-ZA" dirty="0" smtClean="0"/>
              <a:t>In the Hebrew, Esau tells Jacob that he has </a:t>
            </a:r>
            <a:r>
              <a:rPr lang="en-ZA" i="1" dirty="0" smtClean="0"/>
              <a:t>“walked to the point of death”.</a:t>
            </a:r>
            <a:r>
              <a:rPr lang="en-ZA" dirty="0" smtClean="0"/>
              <a:t> It’s interesting that from the Hebrew, this phrase could also be read to say that </a:t>
            </a:r>
            <a:r>
              <a:rPr lang="en-ZA" i="1" dirty="0" smtClean="0"/>
              <a:t>“his walk was killing him”. </a:t>
            </a:r>
          </a:p>
          <a:p>
            <a:pPr>
              <a:lnSpc>
                <a:spcPts val="2400"/>
              </a:lnSpc>
            </a:pPr>
            <a:r>
              <a:rPr lang="en-ZA" dirty="0" smtClean="0"/>
              <a:t>Because of this price, </a:t>
            </a:r>
            <a:r>
              <a:rPr lang="he-IL" dirty="0" smtClean="0"/>
              <a:t>יהוה</a:t>
            </a:r>
            <a:r>
              <a:rPr lang="en-ZA" dirty="0" smtClean="0"/>
              <a:t> hated Esau because he despised his birthright; it counted for less than a bowl of pottage. The world has indeed sold its birthright for much less.</a:t>
            </a:r>
          </a:p>
          <a:p>
            <a:pPr>
              <a:lnSpc>
                <a:spcPts val="2400"/>
              </a:lnSpc>
            </a:pPr>
            <a:r>
              <a:rPr lang="en-ZA" b="1" dirty="0" smtClean="0">
                <a:solidFill>
                  <a:srgbClr val="C00000"/>
                </a:solidFill>
              </a:rPr>
              <a:t>Legends of the Jews: </a:t>
            </a:r>
            <a:r>
              <a:rPr lang="en-ZA" i="1" dirty="0" smtClean="0">
                <a:solidFill>
                  <a:srgbClr val="C00000"/>
                </a:solidFill>
              </a:rPr>
              <a:t>In addition, Jacob paid him in coin, and, besides, he gave him what was more than money, the wonderful sword of Methuselah, which Isaac had inherited from Abraham and bestowed upon Jacob..Nor did he fail to have a document made out, duly signed by witnesses, setting forth that Esau had sold him the birthright together with his claim upon a place in the Cave of </a:t>
            </a:r>
            <a:r>
              <a:rPr lang="en-ZA" i="1" dirty="0" err="1" smtClean="0">
                <a:solidFill>
                  <a:srgbClr val="C00000"/>
                </a:solidFill>
              </a:rPr>
              <a:t>Machpelah</a:t>
            </a:r>
            <a:r>
              <a:rPr lang="en-ZA" i="1" dirty="0" smtClean="0">
                <a:solidFill>
                  <a:srgbClr val="C00000"/>
                </a:solidFill>
              </a:rPr>
              <a:t>.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FIRST BORN</a:t>
            </a:r>
            <a:endParaRPr lang="en-ZA" dirty="0"/>
          </a:p>
        </p:txBody>
      </p:sp>
      <p:sp>
        <p:nvSpPr>
          <p:cNvPr id="3" name="Content Placeholder 2"/>
          <p:cNvSpPr>
            <a:spLocks noGrp="1"/>
          </p:cNvSpPr>
          <p:nvPr>
            <p:ph idx="1"/>
          </p:nvPr>
        </p:nvSpPr>
        <p:spPr>
          <a:xfrm>
            <a:off x="323528" y="1600200"/>
            <a:ext cx="8568952" cy="5257800"/>
          </a:xfrm>
        </p:spPr>
        <p:txBody>
          <a:bodyPr>
            <a:noAutofit/>
          </a:bodyPr>
          <a:lstStyle/>
          <a:p>
            <a:pPr>
              <a:lnSpc>
                <a:spcPts val="2300"/>
              </a:lnSpc>
            </a:pPr>
            <a:r>
              <a:rPr lang="en-ZA" dirty="0" smtClean="0"/>
              <a:t>As Rabbi </a:t>
            </a:r>
            <a:r>
              <a:rPr lang="en-ZA" dirty="0" err="1" smtClean="0"/>
              <a:t>Avraham</a:t>
            </a:r>
            <a:r>
              <a:rPr lang="en-ZA" dirty="0" smtClean="0"/>
              <a:t> </a:t>
            </a:r>
            <a:r>
              <a:rPr lang="en-ZA" dirty="0" err="1" smtClean="0"/>
              <a:t>Greenbaum</a:t>
            </a:r>
            <a:r>
              <a:rPr lang="en-ZA" dirty="0" smtClean="0"/>
              <a:t> writes, </a:t>
            </a:r>
            <a:r>
              <a:rPr lang="en-ZA" dirty="0" smtClean="0">
                <a:solidFill>
                  <a:srgbClr val="002060"/>
                </a:solidFill>
              </a:rPr>
              <a:t>“</a:t>
            </a:r>
            <a:r>
              <a:rPr lang="en-ZA" i="1" dirty="0" smtClean="0">
                <a:solidFill>
                  <a:srgbClr val="002060"/>
                </a:solidFill>
              </a:rPr>
              <a:t>One of the deep mysteries of the Torah is that the natural, apparent first-born are repeatedly rejected in </a:t>
            </a:r>
            <a:r>
              <a:rPr lang="en-ZA" i="1" dirty="0" err="1" smtClean="0">
                <a:solidFill>
                  <a:srgbClr val="002060"/>
                </a:solidFill>
              </a:rPr>
              <a:t>favor</a:t>
            </a:r>
            <a:r>
              <a:rPr lang="en-ZA" i="1" dirty="0" smtClean="0">
                <a:solidFill>
                  <a:srgbClr val="002060"/>
                </a:solidFill>
              </a:rPr>
              <a:t> of the true, "spiritual" first-born. Cain was rejected while Abel's sacrifice was accepted. Japheth was made subordinate to his younger brother, Shem; as Shem and his descendants were the "high priests" who brought knowledge of [</a:t>
            </a:r>
            <a:r>
              <a:rPr lang="en-ZA" i="1" dirty="0" err="1" smtClean="0">
                <a:solidFill>
                  <a:srgbClr val="002060"/>
                </a:solidFill>
              </a:rPr>
              <a:t>Elohim</a:t>
            </a:r>
            <a:r>
              <a:rPr lang="en-ZA" i="1" dirty="0" smtClean="0">
                <a:solidFill>
                  <a:srgbClr val="002060"/>
                </a:solidFill>
              </a:rPr>
              <a:t>] to the world. Ishmael and Esau were rejected in </a:t>
            </a:r>
            <a:r>
              <a:rPr lang="en-ZA" i="1" dirty="0" err="1" smtClean="0">
                <a:solidFill>
                  <a:srgbClr val="002060"/>
                </a:solidFill>
              </a:rPr>
              <a:t>favor</a:t>
            </a:r>
            <a:r>
              <a:rPr lang="en-ZA" i="1" dirty="0" smtClean="0">
                <a:solidFill>
                  <a:srgbClr val="002060"/>
                </a:solidFill>
              </a:rPr>
              <a:t> of Isaac and Jacob respectively. Later on, Jacob's first-born </a:t>
            </a:r>
            <a:r>
              <a:rPr lang="en-ZA" i="1" dirty="0" err="1" smtClean="0">
                <a:solidFill>
                  <a:srgbClr val="002060"/>
                </a:solidFill>
              </a:rPr>
              <a:t>Reuven</a:t>
            </a:r>
            <a:r>
              <a:rPr lang="en-ZA" i="1" dirty="0" smtClean="0">
                <a:solidFill>
                  <a:srgbClr val="002060"/>
                </a:solidFill>
              </a:rPr>
              <a:t> was rejected in </a:t>
            </a:r>
            <a:r>
              <a:rPr lang="en-ZA" i="1" dirty="0" err="1" smtClean="0">
                <a:solidFill>
                  <a:srgbClr val="002060"/>
                </a:solidFill>
              </a:rPr>
              <a:t>favor</a:t>
            </a:r>
            <a:r>
              <a:rPr lang="en-ZA" i="1" dirty="0" smtClean="0">
                <a:solidFill>
                  <a:srgbClr val="002060"/>
                </a:solidFill>
              </a:rPr>
              <a:t> of Levi, Judah and Joseph. Ephraim was given precedence over </a:t>
            </a:r>
            <a:r>
              <a:rPr lang="en-ZA" i="1" dirty="0" err="1" smtClean="0">
                <a:solidFill>
                  <a:srgbClr val="002060"/>
                </a:solidFill>
              </a:rPr>
              <a:t>Menashe</a:t>
            </a:r>
            <a:r>
              <a:rPr lang="en-ZA" i="1" dirty="0" smtClean="0">
                <a:solidFill>
                  <a:srgbClr val="002060"/>
                </a:solidFill>
              </a:rPr>
              <a:t>. </a:t>
            </a:r>
            <a:r>
              <a:rPr lang="en-ZA" i="1" dirty="0" err="1" smtClean="0">
                <a:solidFill>
                  <a:srgbClr val="002060"/>
                </a:solidFill>
              </a:rPr>
              <a:t>Kehas</a:t>
            </a:r>
            <a:r>
              <a:rPr lang="en-ZA" i="1" dirty="0" smtClean="0">
                <a:solidFill>
                  <a:srgbClr val="002060"/>
                </a:solidFill>
              </a:rPr>
              <a:t>, the son of Levi, was given precedence over Levi's first-born, </a:t>
            </a:r>
            <a:r>
              <a:rPr lang="en-ZA" i="1" dirty="0" err="1" smtClean="0">
                <a:solidFill>
                  <a:srgbClr val="002060"/>
                </a:solidFill>
              </a:rPr>
              <a:t>Gershon</a:t>
            </a:r>
            <a:r>
              <a:rPr lang="en-ZA" i="1" dirty="0" smtClean="0">
                <a:solidFill>
                  <a:srgbClr val="002060"/>
                </a:solidFill>
              </a:rPr>
              <a:t>... and Moses attained leadership over the firstborn Aaron, who was three years his senior. Yet through Aaron's humble, joyous submission to his younger brother Moses, whose spokesman he became, Aaron earned the priesthood. Through the balance between the lawgiver and the priest, the trans generational struggle between brothers that started with Cain and Abel was brought to a satisfactory conclusion: as religious service (represented in Aaron) must be subject to religious law (Moses). Otherwise service turns into excess.” </a:t>
            </a:r>
            <a:endParaRPr lang="en-ZA"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LESSONS OF THE PAST</a:t>
            </a:r>
            <a:endParaRPr lang="en-ZA" dirty="0"/>
          </a:p>
        </p:txBody>
      </p:sp>
      <p:sp>
        <p:nvSpPr>
          <p:cNvPr id="3" name="Content Placeholder 2"/>
          <p:cNvSpPr>
            <a:spLocks noGrp="1"/>
          </p:cNvSpPr>
          <p:nvPr>
            <p:ph idx="1"/>
          </p:nvPr>
        </p:nvSpPr>
        <p:spPr/>
        <p:txBody>
          <a:bodyPr>
            <a:noAutofit/>
          </a:bodyPr>
          <a:lstStyle/>
          <a:p>
            <a:pPr algn="ctr">
              <a:lnSpc>
                <a:spcPts val="2600"/>
              </a:lnSpc>
            </a:pPr>
            <a:r>
              <a:rPr lang="en-US" i="1" dirty="0" smtClean="0">
                <a:solidFill>
                  <a:srgbClr val="004821"/>
                </a:solidFill>
              </a:rPr>
              <a:t>And when the men of the place asked about his wife, he said, “She is my sister.” For he was afraid to say, “She is my wife,” thinking, “lest the men of the place should kill me for </a:t>
            </a:r>
            <a:r>
              <a:rPr lang="en-US" i="1" dirty="0" err="1" smtClean="0">
                <a:solidFill>
                  <a:srgbClr val="004821"/>
                </a:solidFill>
              </a:rPr>
              <a:t>Riḇqah</a:t>
            </a:r>
            <a:r>
              <a:rPr lang="en-US" i="1" dirty="0" smtClean="0">
                <a:solidFill>
                  <a:srgbClr val="004821"/>
                </a:solidFill>
              </a:rPr>
              <a:t>, because she is good-looking.” </a:t>
            </a:r>
            <a:r>
              <a:rPr lang="en-US" b="1" i="1" dirty="0" smtClean="0">
                <a:solidFill>
                  <a:srgbClr val="004821"/>
                </a:solidFill>
              </a:rPr>
              <a:t>(Genesis 26:7)</a:t>
            </a:r>
          </a:p>
          <a:p>
            <a:pPr algn="just">
              <a:lnSpc>
                <a:spcPts val="2600"/>
              </a:lnSpc>
            </a:pPr>
            <a:r>
              <a:rPr lang="en-ZA" dirty="0" smtClean="0"/>
              <a:t>Here, we have a case of history repeating itself. We had a very similar incident with Abraham, Sarah and </a:t>
            </a:r>
            <a:r>
              <a:rPr lang="en-ZA" dirty="0" err="1" smtClean="0"/>
              <a:t>Abimelek</a:t>
            </a:r>
            <a:r>
              <a:rPr lang="en-ZA" dirty="0" smtClean="0"/>
              <a:t>. Only in that case </a:t>
            </a:r>
            <a:r>
              <a:rPr lang="en-ZA" dirty="0" err="1" smtClean="0"/>
              <a:t>Abimelek</a:t>
            </a:r>
            <a:r>
              <a:rPr lang="en-ZA" dirty="0" smtClean="0"/>
              <a:t> actually took Sarah. And, or course, Pharaoh also took Sarah into his house. So, what really was the lesson here? It would seem that within one generation, the lesson was lost and needed to be taught again. But, what lesson? </a:t>
            </a:r>
          </a:p>
          <a:p>
            <a:pPr algn="just">
              <a:lnSpc>
                <a:spcPts val="2600"/>
              </a:lnSpc>
            </a:pPr>
            <a:r>
              <a:rPr lang="en-ZA" dirty="0" smtClean="0">
                <a:solidFill>
                  <a:srgbClr val="C00000"/>
                </a:solidFill>
              </a:rPr>
              <a:t>The rabbis teach that the kidnapping of a married woman is a crime against the universal law of the children of Noah. Abraham had taught the lesson in his generation, but it had been forgotten, and it had to be taught again in the generation of Isaac. This is because the forces of evil constantly conceal lessons learned by earlier generations. </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ENVY OF THE FILISTINES</a:t>
            </a:r>
            <a:endParaRPr lang="en-ZA" dirty="0"/>
          </a:p>
        </p:txBody>
      </p:sp>
      <p:sp>
        <p:nvSpPr>
          <p:cNvPr id="3" name="Content Placeholder 2"/>
          <p:cNvSpPr>
            <a:spLocks noGrp="1"/>
          </p:cNvSpPr>
          <p:nvPr>
            <p:ph idx="1"/>
          </p:nvPr>
        </p:nvSpPr>
        <p:spPr/>
        <p:txBody>
          <a:bodyPr>
            <a:noAutofit/>
          </a:bodyPr>
          <a:lstStyle/>
          <a:p>
            <a:pPr algn="ctr">
              <a:lnSpc>
                <a:spcPts val="2500"/>
              </a:lnSpc>
            </a:pPr>
            <a:r>
              <a:rPr lang="en-US" i="1" dirty="0" smtClean="0">
                <a:solidFill>
                  <a:srgbClr val="004821"/>
                </a:solidFill>
              </a:rPr>
              <a:t>And there was a scarcity of food in the land, … And </a:t>
            </a:r>
            <a:r>
              <a:rPr lang="he-IL" i="1" dirty="0" smtClean="0">
                <a:solidFill>
                  <a:srgbClr val="004821"/>
                </a:solidFill>
              </a:rPr>
              <a:t>יהוה</a:t>
            </a:r>
            <a:r>
              <a:rPr lang="en-US" i="1" dirty="0" smtClean="0">
                <a:solidFill>
                  <a:srgbClr val="004821"/>
                </a:solidFill>
              </a:rPr>
              <a:t> appeared to him and said, “Do not go down to </a:t>
            </a:r>
            <a:r>
              <a:rPr lang="en-US" i="1" dirty="0" err="1" smtClean="0">
                <a:solidFill>
                  <a:srgbClr val="004821"/>
                </a:solidFill>
              </a:rPr>
              <a:t>Mitsrayim</a:t>
            </a:r>
            <a:r>
              <a:rPr lang="en-US" i="1" dirty="0" smtClean="0">
                <a:solidFill>
                  <a:srgbClr val="004821"/>
                </a:solidFill>
              </a:rPr>
              <a:t>, live in the land which I command you. “Sojourn in this land. And I shall be with you and bless you, … And </a:t>
            </a:r>
            <a:r>
              <a:rPr lang="en-US" i="1" dirty="0" err="1" smtClean="0">
                <a:solidFill>
                  <a:srgbClr val="004821"/>
                </a:solidFill>
              </a:rPr>
              <a:t>Yitsḥaq</a:t>
            </a:r>
            <a:r>
              <a:rPr lang="en-US" i="1" dirty="0" smtClean="0">
                <a:solidFill>
                  <a:srgbClr val="004821"/>
                </a:solidFill>
              </a:rPr>
              <a:t> sowed in that land, and reaped in the same year a hundredfold, and </a:t>
            </a:r>
            <a:r>
              <a:rPr lang="he-IL" i="1" dirty="0" smtClean="0">
                <a:solidFill>
                  <a:srgbClr val="004821"/>
                </a:solidFill>
              </a:rPr>
              <a:t>יהוה</a:t>
            </a:r>
            <a:r>
              <a:rPr lang="en-US" i="1" dirty="0" smtClean="0">
                <a:solidFill>
                  <a:srgbClr val="004821"/>
                </a:solidFill>
              </a:rPr>
              <a:t> blessed him. And the man grew great and went forward until he became very great. .. and the Philistines envied him. </a:t>
            </a:r>
            <a:r>
              <a:rPr lang="en-US" b="1" i="1" dirty="0" smtClean="0">
                <a:solidFill>
                  <a:srgbClr val="004821"/>
                </a:solidFill>
              </a:rPr>
              <a:t>(Genesis 26:1-14)</a:t>
            </a:r>
          </a:p>
          <a:p>
            <a:pPr>
              <a:lnSpc>
                <a:spcPts val="2500"/>
              </a:lnSpc>
            </a:pPr>
            <a:r>
              <a:rPr lang="en-US" dirty="0" smtClean="0"/>
              <a:t>Unbothered by a severe drought, he sowed his dry fields in faith, and he reaped a hundred fold return! It has been correctly said that the harvest of the planter depends more on the favor and goodness of </a:t>
            </a:r>
            <a:r>
              <a:rPr lang="he-IL" dirty="0" smtClean="0"/>
              <a:t>יהוה</a:t>
            </a:r>
            <a:r>
              <a:rPr lang="en-US" dirty="0" smtClean="0"/>
              <a:t> than in the excellence of the seed and skill of the ploughman.  </a:t>
            </a:r>
            <a:r>
              <a:rPr lang="en-US" i="1" dirty="0" smtClean="0">
                <a:solidFill>
                  <a:srgbClr val="004821"/>
                </a:solidFill>
              </a:rPr>
              <a:t>I planted, </a:t>
            </a:r>
            <a:r>
              <a:rPr lang="en-US" i="1" dirty="0" err="1" smtClean="0">
                <a:solidFill>
                  <a:srgbClr val="004821"/>
                </a:solidFill>
              </a:rPr>
              <a:t>Apollos</a:t>
            </a:r>
            <a:r>
              <a:rPr lang="en-US" i="1" dirty="0" smtClean="0">
                <a:solidFill>
                  <a:srgbClr val="004821"/>
                </a:solidFill>
              </a:rPr>
              <a:t> watered, but </a:t>
            </a:r>
            <a:r>
              <a:rPr lang="en-US" i="1" dirty="0" err="1" smtClean="0">
                <a:solidFill>
                  <a:srgbClr val="004821"/>
                </a:solidFill>
              </a:rPr>
              <a:t>Elohim</a:t>
            </a:r>
            <a:r>
              <a:rPr lang="en-US" i="1" dirty="0" smtClean="0">
                <a:solidFill>
                  <a:srgbClr val="004821"/>
                </a:solidFill>
              </a:rPr>
              <a:t> was giving growth. So neither he who plants nor he who waters is any at all, but </a:t>
            </a:r>
            <a:r>
              <a:rPr lang="en-US" i="1" dirty="0" err="1" smtClean="0">
                <a:solidFill>
                  <a:srgbClr val="004821"/>
                </a:solidFill>
              </a:rPr>
              <a:t>Elohim</a:t>
            </a:r>
            <a:r>
              <a:rPr lang="en-US" i="1" dirty="0" smtClean="0">
                <a:solidFill>
                  <a:srgbClr val="004821"/>
                </a:solidFill>
              </a:rPr>
              <a:t> who gives the increase. </a:t>
            </a:r>
            <a:r>
              <a:rPr lang="en-US" b="1" i="1" dirty="0" smtClean="0">
                <a:solidFill>
                  <a:srgbClr val="004821"/>
                </a:solidFill>
              </a:rPr>
              <a:t>(1 Corinthians 3:6-7). </a:t>
            </a:r>
            <a:r>
              <a:rPr lang="en-US" b="1" i="1" dirty="0" smtClean="0"/>
              <a:t> </a:t>
            </a:r>
            <a:r>
              <a:rPr lang="en-US" dirty="0" smtClean="0"/>
              <a:t>Isaac became very great and prospered despite difficulties and the surrounding Philistines became very envious.</a:t>
            </a:r>
            <a:endParaRPr lang="en-ZA" dirty="0" smtClean="0"/>
          </a:p>
          <a:p>
            <a:pPr>
              <a:lnSpc>
                <a:spcPts val="25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CLOSING OF THE WELLS</a:t>
            </a:r>
            <a:endParaRPr lang="en-ZA" dirty="0"/>
          </a:p>
        </p:txBody>
      </p:sp>
      <p:sp>
        <p:nvSpPr>
          <p:cNvPr id="3" name="Content Placeholder 2"/>
          <p:cNvSpPr>
            <a:spLocks noGrp="1"/>
          </p:cNvSpPr>
          <p:nvPr>
            <p:ph idx="1"/>
          </p:nvPr>
        </p:nvSpPr>
        <p:spPr/>
        <p:txBody>
          <a:bodyPr>
            <a:noAutofit/>
          </a:bodyPr>
          <a:lstStyle/>
          <a:p>
            <a:pPr algn="ctr">
              <a:lnSpc>
                <a:spcPts val="2300"/>
              </a:lnSpc>
            </a:pPr>
            <a:r>
              <a:rPr lang="en-US" i="1" dirty="0" smtClean="0">
                <a:solidFill>
                  <a:srgbClr val="004821"/>
                </a:solidFill>
              </a:rPr>
              <a:t>And the Philistines had stopped up all the wells which his father’s servants had dug in the days of </a:t>
            </a:r>
            <a:r>
              <a:rPr lang="en-US" i="1" dirty="0" err="1" smtClean="0">
                <a:solidFill>
                  <a:srgbClr val="004821"/>
                </a:solidFill>
              </a:rPr>
              <a:t>Aḇraham</a:t>
            </a:r>
            <a:r>
              <a:rPr lang="en-US" i="1" dirty="0" smtClean="0">
                <a:solidFill>
                  <a:srgbClr val="004821"/>
                </a:solidFill>
              </a:rPr>
              <a:t> his father, and filled them with dirt</a:t>
            </a:r>
            <a:r>
              <a:rPr lang="en-US" b="1" i="1" dirty="0" smtClean="0">
                <a:solidFill>
                  <a:srgbClr val="004821"/>
                </a:solidFill>
              </a:rPr>
              <a:t>. (Genesis 26:15)</a:t>
            </a:r>
          </a:p>
          <a:p>
            <a:pPr algn="just">
              <a:lnSpc>
                <a:spcPts val="2300"/>
              </a:lnSpc>
            </a:pPr>
            <a:r>
              <a:rPr lang="en-ZA" dirty="0" smtClean="0"/>
              <a:t>The association between "</a:t>
            </a:r>
            <a:r>
              <a:rPr lang="en-ZA" i="1" dirty="0" smtClean="0"/>
              <a:t>Philistine" and “Barbarian</a:t>
            </a:r>
            <a:r>
              <a:rPr lang="en-ZA" dirty="0" smtClean="0"/>
              <a:t>” is fitting, for the Philistines represent the very opposite of </a:t>
            </a:r>
            <a:r>
              <a:rPr lang="en-ZA" dirty="0" err="1" smtClean="0"/>
              <a:t>Chesed</a:t>
            </a:r>
            <a:r>
              <a:rPr lang="en-ZA" dirty="0" smtClean="0"/>
              <a:t>, which was the attribute of </a:t>
            </a:r>
            <a:r>
              <a:rPr lang="en-ZA" dirty="0" err="1" smtClean="0"/>
              <a:t>Elohim</a:t>
            </a:r>
            <a:r>
              <a:rPr lang="en-ZA" dirty="0" smtClean="0"/>
              <a:t> that drove Abraham’s life. The numerical value of the Hebrew letters of </a:t>
            </a:r>
            <a:r>
              <a:rPr lang="en-ZA" dirty="0" err="1" smtClean="0"/>
              <a:t>Philistim</a:t>
            </a:r>
            <a:r>
              <a:rPr lang="en-ZA" dirty="0" smtClean="0"/>
              <a:t> (Fey - 80, lamed - 30, shin - 300, </a:t>
            </a:r>
            <a:r>
              <a:rPr lang="en-ZA" dirty="0" err="1" smtClean="0"/>
              <a:t>tav</a:t>
            </a:r>
            <a:r>
              <a:rPr lang="en-ZA" dirty="0" smtClean="0"/>
              <a:t> - 400, </a:t>
            </a:r>
            <a:r>
              <a:rPr lang="en-ZA" dirty="0" err="1" smtClean="0"/>
              <a:t>yud</a:t>
            </a:r>
            <a:r>
              <a:rPr lang="en-ZA" dirty="0" smtClean="0"/>
              <a:t> - 10, </a:t>
            </a:r>
            <a:r>
              <a:rPr lang="en-ZA" dirty="0" err="1" smtClean="0"/>
              <a:t>mem</a:t>
            </a:r>
            <a:r>
              <a:rPr lang="en-ZA" dirty="0" smtClean="0"/>
              <a:t> -40) is 860. 86 is the numerical value of the letters of the divine name </a:t>
            </a:r>
            <a:r>
              <a:rPr lang="en-ZA" dirty="0" err="1" smtClean="0"/>
              <a:t>Elohim</a:t>
            </a:r>
            <a:r>
              <a:rPr lang="en-ZA" dirty="0" smtClean="0"/>
              <a:t>, alluding to </a:t>
            </a:r>
            <a:r>
              <a:rPr lang="en-ZA" dirty="0" err="1" smtClean="0"/>
              <a:t>Gevurah</a:t>
            </a:r>
            <a:r>
              <a:rPr lang="en-ZA" dirty="0" smtClean="0"/>
              <a:t>, might, power, limitation and concealment. The Philistines equal 10 x 86, which represent the forces of limitation and concealment multiplied and in full array. The Philistines had stopped up all the wells which his father’s servants had dug in the days of Abraham his father, and filled them with dirt. The Philistines closed up the very sources of the living waters of spirituality with earthliness and gross materialism. </a:t>
            </a:r>
            <a:r>
              <a:rPr lang="en-ZA" dirty="0" err="1" smtClean="0"/>
              <a:t>Rashi</a:t>
            </a:r>
            <a:r>
              <a:rPr lang="en-ZA" dirty="0" smtClean="0"/>
              <a:t> points out that the </a:t>
            </a:r>
            <a:r>
              <a:rPr lang="en-ZA" dirty="0" err="1" smtClean="0"/>
              <a:t>Targum</a:t>
            </a:r>
            <a:r>
              <a:rPr lang="en-ZA" dirty="0" smtClean="0"/>
              <a:t> of the word </a:t>
            </a:r>
            <a:r>
              <a:rPr lang="en-ZA" i="1" dirty="0" smtClean="0"/>
              <a:t>"closed up</a:t>
            </a:r>
            <a:r>
              <a:rPr lang="en-ZA" dirty="0" smtClean="0"/>
              <a:t>" has the connotation of "</a:t>
            </a:r>
            <a:r>
              <a:rPr lang="en-ZA" i="1" dirty="0" smtClean="0"/>
              <a:t>closing up the heart</a:t>
            </a:r>
            <a:r>
              <a:rPr lang="en-ZA" dirty="0" smtClean="0"/>
              <a:t>" with insensitivity and foolishness.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THREE WELLS</a:t>
            </a:r>
            <a:endParaRPr lang="en-ZA" dirty="0"/>
          </a:p>
        </p:txBody>
      </p:sp>
      <p:sp>
        <p:nvSpPr>
          <p:cNvPr id="3" name="Content Placeholder 2"/>
          <p:cNvSpPr>
            <a:spLocks noGrp="1"/>
          </p:cNvSpPr>
          <p:nvPr>
            <p:ph idx="1"/>
          </p:nvPr>
        </p:nvSpPr>
        <p:spPr/>
        <p:txBody>
          <a:bodyPr>
            <a:normAutofit fontScale="85000" lnSpcReduction="20000"/>
          </a:bodyPr>
          <a:lstStyle/>
          <a:p>
            <a:pPr algn="ctr"/>
            <a:r>
              <a:rPr lang="en-US" sz="2600" i="1" dirty="0" smtClean="0">
                <a:solidFill>
                  <a:srgbClr val="004821"/>
                </a:solidFill>
              </a:rPr>
              <a:t>But when </a:t>
            </a:r>
            <a:r>
              <a:rPr lang="en-US" sz="2600" i="1" dirty="0" err="1" smtClean="0">
                <a:solidFill>
                  <a:srgbClr val="004821"/>
                </a:solidFill>
              </a:rPr>
              <a:t>Yitsḥaq’s</a:t>
            </a:r>
            <a:r>
              <a:rPr lang="en-US" sz="2600" i="1" dirty="0" smtClean="0">
                <a:solidFill>
                  <a:srgbClr val="004821"/>
                </a:solidFill>
              </a:rPr>
              <a:t> servants dug in the </a:t>
            </a:r>
            <a:r>
              <a:rPr lang="en-US" sz="2600" i="1" dirty="0" err="1" smtClean="0">
                <a:solidFill>
                  <a:srgbClr val="004821"/>
                </a:solidFill>
              </a:rPr>
              <a:t>wadi</a:t>
            </a:r>
            <a:r>
              <a:rPr lang="en-US" sz="2600" i="1" dirty="0" smtClean="0">
                <a:solidFill>
                  <a:srgbClr val="004821"/>
                </a:solidFill>
              </a:rPr>
              <a:t> and found a well of running water there, the herdsmen of </a:t>
            </a:r>
            <a:r>
              <a:rPr lang="en-US" sz="2600" i="1" dirty="0" err="1" smtClean="0">
                <a:solidFill>
                  <a:srgbClr val="004821"/>
                </a:solidFill>
              </a:rPr>
              <a:t>Gerar</a:t>
            </a:r>
            <a:r>
              <a:rPr lang="en-US" sz="2600" i="1" dirty="0" smtClean="0">
                <a:solidFill>
                  <a:srgbClr val="004821"/>
                </a:solidFill>
              </a:rPr>
              <a:t> strove with </a:t>
            </a:r>
            <a:r>
              <a:rPr lang="en-US" sz="2600" i="1" dirty="0" err="1" smtClean="0">
                <a:solidFill>
                  <a:srgbClr val="004821"/>
                </a:solidFill>
              </a:rPr>
              <a:t>Yitsḥaq’s</a:t>
            </a:r>
            <a:r>
              <a:rPr lang="en-US" sz="2600" i="1" dirty="0" smtClean="0">
                <a:solidFill>
                  <a:srgbClr val="004821"/>
                </a:solidFill>
              </a:rPr>
              <a:t> herdsmen, saying, “The water is ours.” And he called the name of the well </a:t>
            </a:r>
            <a:r>
              <a:rPr lang="en-US" sz="2600" i="1" dirty="0" err="1" smtClean="0">
                <a:solidFill>
                  <a:srgbClr val="004821"/>
                </a:solidFill>
              </a:rPr>
              <a:t>Ěseq</a:t>
            </a:r>
            <a:r>
              <a:rPr lang="en-US" sz="2600" i="1" dirty="0" smtClean="0">
                <a:solidFill>
                  <a:srgbClr val="004821"/>
                </a:solidFill>
              </a:rPr>
              <a:t>, because they strove with him. And they dug another well, and they strove over that one too, and he called its name </a:t>
            </a:r>
            <a:r>
              <a:rPr lang="en-US" sz="2600" i="1" dirty="0" err="1" smtClean="0">
                <a:solidFill>
                  <a:srgbClr val="004821"/>
                </a:solidFill>
              </a:rPr>
              <a:t>Sitnah</a:t>
            </a:r>
            <a:r>
              <a:rPr lang="en-US" sz="2600" i="1" dirty="0" smtClean="0">
                <a:solidFill>
                  <a:srgbClr val="004821"/>
                </a:solidFill>
              </a:rPr>
              <a:t>. And he moved from there and dug another well, and they did not strive over it. And he called its name </a:t>
            </a:r>
            <a:r>
              <a:rPr lang="en-US" sz="2600" i="1" dirty="0" err="1" smtClean="0">
                <a:solidFill>
                  <a:srgbClr val="004821"/>
                </a:solidFill>
              </a:rPr>
              <a:t>Reḥoḇoth</a:t>
            </a:r>
            <a:r>
              <a:rPr lang="en-US" sz="2600" i="1" dirty="0" smtClean="0">
                <a:solidFill>
                  <a:srgbClr val="004821"/>
                </a:solidFill>
              </a:rPr>
              <a:t>, and said, “For now </a:t>
            </a:r>
            <a:r>
              <a:rPr lang="he-IL" sz="2600" i="1" dirty="0" smtClean="0">
                <a:solidFill>
                  <a:srgbClr val="004821"/>
                </a:solidFill>
              </a:rPr>
              <a:t>יהוה</a:t>
            </a:r>
            <a:r>
              <a:rPr lang="en-US" sz="2600" i="1" dirty="0" smtClean="0">
                <a:solidFill>
                  <a:srgbClr val="004821"/>
                </a:solidFill>
              </a:rPr>
              <a:t> has made room for us, and we shall bear fruit in the land.” </a:t>
            </a:r>
            <a:r>
              <a:rPr lang="en-US" sz="2600" b="1" i="1" dirty="0" smtClean="0">
                <a:solidFill>
                  <a:srgbClr val="004821"/>
                </a:solidFill>
              </a:rPr>
              <a:t>(Genesis 26:19-22)</a:t>
            </a:r>
          </a:p>
          <a:p>
            <a:r>
              <a:rPr lang="en-US" sz="2600" dirty="0" smtClean="0"/>
              <a:t>The three wells correspond to the three temples, the two that were destroyed, and the eternal one yet to be built. The first well, named </a:t>
            </a:r>
            <a:r>
              <a:rPr lang="en-US" sz="2600" dirty="0" err="1" smtClean="0"/>
              <a:t>Esek</a:t>
            </a:r>
            <a:r>
              <a:rPr lang="en-US" sz="2600" dirty="0" smtClean="0"/>
              <a:t>, or contention alludes to the First Temple which fell victim to the strife of nations that finally destroyed it. The second well, named </a:t>
            </a:r>
            <a:r>
              <a:rPr lang="en-US" sz="2600" dirty="0" err="1" smtClean="0"/>
              <a:t>Sitnah</a:t>
            </a:r>
            <a:r>
              <a:rPr lang="en-US" sz="2600" dirty="0" smtClean="0"/>
              <a:t>, or hindrance, enmity, a harsher name than </a:t>
            </a:r>
            <a:r>
              <a:rPr lang="en-US" sz="2600" dirty="0" err="1" smtClean="0"/>
              <a:t>Esek</a:t>
            </a:r>
            <a:r>
              <a:rPr lang="en-US" sz="2600" dirty="0" smtClean="0"/>
              <a:t>, alludes to the Second Temple period, when the enmity of Israel's enemies was longer lasting and more virulent. The third well, Rehoboth, or spaciousness, alludes to the future Temple, the era when strife and enmity will be things of the past."</a:t>
            </a:r>
            <a:endParaRPr lang="en-ZA" sz="2600" dirty="0" smtClean="0"/>
          </a:p>
          <a:p>
            <a:endParaRPr lang="en-ZA" dirty="0" smtClean="0"/>
          </a:p>
          <a:p>
            <a:endParaRPr lang="en-ZA" dirty="0" smtClean="0"/>
          </a:p>
          <a:p>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BIRTHING</a:t>
            </a:r>
            <a:endParaRPr lang="en-ZA" dirty="0"/>
          </a:p>
        </p:txBody>
      </p:sp>
      <p:sp>
        <p:nvSpPr>
          <p:cNvPr id="3" name="Content Placeholder 2"/>
          <p:cNvSpPr>
            <a:spLocks noGrp="1"/>
          </p:cNvSpPr>
          <p:nvPr>
            <p:ph idx="1"/>
          </p:nvPr>
        </p:nvSpPr>
        <p:spPr>
          <a:xfrm>
            <a:off x="323528" y="1600200"/>
            <a:ext cx="8363272" cy="5257800"/>
          </a:xfrm>
        </p:spPr>
        <p:txBody>
          <a:bodyPr>
            <a:noAutofit/>
          </a:bodyPr>
          <a:lstStyle/>
          <a:p>
            <a:pPr algn="just">
              <a:lnSpc>
                <a:spcPts val="2100"/>
              </a:lnSpc>
            </a:pPr>
            <a:r>
              <a:rPr lang="en-ZA" dirty="0" smtClean="0"/>
              <a:t> The Hebrew word </a:t>
            </a:r>
            <a:r>
              <a:rPr lang="en-ZA" i="1" dirty="0" smtClean="0"/>
              <a:t>“</a:t>
            </a:r>
            <a:r>
              <a:rPr lang="en-ZA" i="1" dirty="0" err="1" smtClean="0"/>
              <a:t>Toldot</a:t>
            </a:r>
            <a:r>
              <a:rPr lang="en-ZA" i="1" dirty="0" smtClean="0"/>
              <a:t>” </a:t>
            </a:r>
            <a:r>
              <a:rPr lang="en-ZA" dirty="0" smtClean="0"/>
              <a:t>according to Strong’s or Wikipedia means: genealogy, generations, chronicles, history, etc. </a:t>
            </a:r>
          </a:p>
          <a:p>
            <a:pPr algn="just">
              <a:lnSpc>
                <a:spcPts val="2100"/>
              </a:lnSpc>
            </a:pPr>
            <a:r>
              <a:rPr lang="en-ZA" dirty="0" smtClean="0">
                <a:solidFill>
                  <a:srgbClr val="C00000"/>
                </a:solidFill>
              </a:rPr>
              <a:t>In Hebrew “</a:t>
            </a:r>
            <a:r>
              <a:rPr lang="en-ZA" i="1" dirty="0" err="1" smtClean="0">
                <a:solidFill>
                  <a:srgbClr val="C00000"/>
                </a:solidFill>
              </a:rPr>
              <a:t>Toldot</a:t>
            </a:r>
            <a:r>
              <a:rPr lang="en-ZA" dirty="0" smtClean="0">
                <a:solidFill>
                  <a:srgbClr val="C00000"/>
                </a:solidFill>
              </a:rPr>
              <a:t>” means more. “</a:t>
            </a:r>
            <a:r>
              <a:rPr lang="en-ZA" i="1" dirty="0" err="1" smtClean="0">
                <a:solidFill>
                  <a:srgbClr val="C00000"/>
                </a:solidFill>
              </a:rPr>
              <a:t>Toldot</a:t>
            </a:r>
            <a:r>
              <a:rPr lang="en-ZA" dirty="0" smtClean="0">
                <a:solidFill>
                  <a:srgbClr val="C00000"/>
                </a:solidFill>
              </a:rPr>
              <a:t>” also includes results, outcomes and consequences. More than “generations” or “</a:t>
            </a:r>
            <a:r>
              <a:rPr lang="en-ZA" i="1" dirty="0" smtClean="0">
                <a:solidFill>
                  <a:srgbClr val="C00000"/>
                </a:solidFill>
              </a:rPr>
              <a:t>history</a:t>
            </a:r>
            <a:r>
              <a:rPr lang="en-ZA" dirty="0" smtClean="0">
                <a:solidFill>
                  <a:srgbClr val="C00000"/>
                </a:solidFill>
              </a:rPr>
              <a:t>”, it means </a:t>
            </a:r>
            <a:r>
              <a:rPr lang="en-ZA" i="1" dirty="0" smtClean="0">
                <a:solidFill>
                  <a:srgbClr val="C00000"/>
                </a:solidFill>
              </a:rPr>
              <a:t>“fruit</a:t>
            </a:r>
            <a:r>
              <a:rPr lang="en-ZA" dirty="0" smtClean="0">
                <a:solidFill>
                  <a:srgbClr val="C00000"/>
                </a:solidFill>
              </a:rPr>
              <a:t>”. Or perhaps it would be more accurate to say, “</a:t>
            </a:r>
            <a:r>
              <a:rPr lang="en-ZA" i="1" dirty="0" err="1" smtClean="0">
                <a:solidFill>
                  <a:srgbClr val="C00000"/>
                </a:solidFill>
              </a:rPr>
              <a:t>birthings</a:t>
            </a:r>
            <a:r>
              <a:rPr lang="en-ZA" dirty="0" smtClean="0">
                <a:solidFill>
                  <a:srgbClr val="C00000"/>
                </a:solidFill>
              </a:rPr>
              <a:t>”. The root of </a:t>
            </a:r>
            <a:r>
              <a:rPr lang="en-ZA" i="1" dirty="0" smtClean="0">
                <a:solidFill>
                  <a:srgbClr val="C00000"/>
                </a:solidFill>
              </a:rPr>
              <a:t>“</a:t>
            </a:r>
            <a:r>
              <a:rPr lang="en-ZA" i="1" dirty="0" err="1" smtClean="0">
                <a:solidFill>
                  <a:srgbClr val="C00000"/>
                </a:solidFill>
              </a:rPr>
              <a:t>Toldot</a:t>
            </a:r>
            <a:r>
              <a:rPr lang="en-ZA" i="1" dirty="0" smtClean="0">
                <a:solidFill>
                  <a:srgbClr val="C00000"/>
                </a:solidFill>
              </a:rPr>
              <a:t>” </a:t>
            </a:r>
            <a:r>
              <a:rPr lang="en-ZA" dirty="0" smtClean="0">
                <a:solidFill>
                  <a:srgbClr val="C00000"/>
                </a:solidFill>
              </a:rPr>
              <a:t>(or “</a:t>
            </a:r>
            <a:r>
              <a:rPr lang="en-ZA" i="1" dirty="0" err="1" smtClean="0">
                <a:solidFill>
                  <a:srgbClr val="C00000"/>
                </a:solidFill>
              </a:rPr>
              <a:t>toldah</a:t>
            </a:r>
            <a:r>
              <a:rPr lang="en-ZA" i="1" dirty="0" smtClean="0">
                <a:solidFill>
                  <a:srgbClr val="C00000"/>
                </a:solidFill>
              </a:rPr>
              <a:t>” </a:t>
            </a:r>
            <a:r>
              <a:rPr lang="en-ZA" dirty="0" smtClean="0">
                <a:solidFill>
                  <a:srgbClr val="C00000"/>
                </a:solidFill>
              </a:rPr>
              <a:t>in the singular) is “</a:t>
            </a:r>
            <a:r>
              <a:rPr lang="en-ZA" i="1" dirty="0" err="1" smtClean="0">
                <a:solidFill>
                  <a:srgbClr val="C00000"/>
                </a:solidFill>
              </a:rPr>
              <a:t>leidah</a:t>
            </a:r>
            <a:r>
              <a:rPr lang="en-ZA" i="1" dirty="0" smtClean="0">
                <a:solidFill>
                  <a:srgbClr val="C00000"/>
                </a:solidFill>
              </a:rPr>
              <a:t>” or “birthing</a:t>
            </a:r>
            <a:r>
              <a:rPr lang="en-ZA" dirty="0" smtClean="0">
                <a:solidFill>
                  <a:srgbClr val="C00000"/>
                </a:solidFill>
              </a:rPr>
              <a:t>”. “</a:t>
            </a:r>
            <a:r>
              <a:rPr lang="en-ZA" i="1" dirty="0" err="1" smtClean="0">
                <a:solidFill>
                  <a:srgbClr val="C00000"/>
                </a:solidFill>
              </a:rPr>
              <a:t>Toldah</a:t>
            </a:r>
            <a:r>
              <a:rPr lang="en-ZA" dirty="0" smtClean="0">
                <a:solidFill>
                  <a:srgbClr val="C00000"/>
                </a:solidFill>
              </a:rPr>
              <a:t>” is the result, the outcome of a “</a:t>
            </a:r>
            <a:r>
              <a:rPr lang="en-ZA" i="1" dirty="0" smtClean="0">
                <a:solidFill>
                  <a:srgbClr val="C00000"/>
                </a:solidFill>
              </a:rPr>
              <a:t>birthing”. </a:t>
            </a:r>
            <a:r>
              <a:rPr lang="en-ZA" dirty="0" smtClean="0">
                <a:solidFill>
                  <a:srgbClr val="C00000"/>
                </a:solidFill>
              </a:rPr>
              <a:t>If “</a:t>
            </a:r>
            <a:r>
              <a:rPr lang="en-ZA" i="1" dirty="0" err="1" smtClean="0">
                <a:solidFill>
                  <a:srgbClr val="C00000"/>
                </a:solidFill>
              </a:rPr>
              <a:t>leidah</a:t>
            </a:r>
            <a:r>
              <a:rPr lang="en-ZA" dirty="0" smtClean="0">
                <a:solidFill>
                  <a:srgbClr val="C00000"/>
                </a:solidFill>
              </a:rPr>
              <a:t>” is the act of birthing, “</a:t>
            </a:r>
            <a:r>
              <a:rPr lang="en-ZA" i="1" dirty="0" err="1" smtClean="0">
                <a:solidFill>
                  <a:srgbClr val="C00000"/>
                </a:solidFill>
              </a:rPr>
              <a:t>toldah</a:t>
            </a:r>
            <a:r>
              <a:rPr lang="en-ZA" i="1" dirty="0" smtClean="0">
                <a:solidFill>
                  <a:srgbClr val="C00000"/>
                </a:solidFill>
              </a:rPr>
              <a:t>”</a:t>
            </a:r>
            <a:r>
              <a:rPr lang="en-ZA" dirty="0" smtClean="0">
                <a:solidFill>
                  <a:srgbClr val="C00000"/>
                </a:solidFill>
              </a:rPr>
              <a:t> is the </a:t>
            </a:r>
            <a:r>
              <a:rPr lang="en-ZA" i="1" dirty="0" smtClean="0">
                <a:solidFill>
                  <a:srgbClr val="C00000"/>
                </a:solidFill>
              </a:rPr>
              <a:t>“fruit” </a:t>
            </a:r>
            <a:r>
              <a:rPr lang="en-ZA" dirty="0" smtClean="0">
                <a:solidFill>
                  <a:srgbClr val="C00000"/>
                </a:solidFill>
              </a:rPr>
              <a:t>of birthing, or that which is birthed. </a:t>
            </a:r>
          </a:p>
          <a:p>
            <a:pPr algn="just">
              <a:lnSpc>
                <a:spcPts val="2100"/>
              </a:lnSpc>
            </a:pPr>
            <a:r>
              <a:rPr lang="en-ZA" dirty="0" smtClean="0"/>
              <a:t>There’s a phrase in Judaism; “</a:t>
            </a:r>
            <a:r>
              <a:rPr lang="en-ZA" i="1" dirty="0" err="1" smtClean="0"/>
              <a:t>Toldot’ei’hen</a:t>
            </a:r>
            <a:r>
              <a:rPr lang="en-ZA" i="1" dirty="0" smtClean="0"/>
              <a:t> </a:t>
            </a:r>
            <a:r>
              <a:rPr lang="en-ZA" i="1" dirty="0" err="1" smtClean="0"/>
              <a:t>shel</a:t>
            </a:r>
            <a:r>
              <a:rPr lang="en-ZA" i="1" dirty="0" smtClean="0"/>
              <a:t> </a:t>
            </a:r>
            <a:r>
              <a:rPr lang="en-ZA" i="1" dirty="0" err="1" smtClean="0"/>
              <a:t>Tzadukim</a:t>
            </a:r>
            <a:r>
              <a:rPr lang="en-ZA" i="1" dirty="0" smtClean="0"/>
              <a:t> </a:t>
            </a:r>
            <a:r>
              <a:rPr lang="en-ZA" i="1" dirty="0" err="1" smtClean="0"/>
              <a:t>massim</a:t>
            </a:r>
            <a:r>
              <a:rPr lang="en-ZA" i="1" dirty="0" smtClean="0"/>
              <a:t> </a:t>
            </a:r>
            <a:r>
              <a:rPr lang="en-ZA" i="1" dirty="0" err="1" smtClean="0"/>
              <a:t>tovim</a:t>
            </a:r>
            <a:r>
              <a:rPr lang="en-ZA" dirty="0" smtClean="0"/>
              <a:t>”, meaning:</a:t>
            </a:r>
            <a:r>
              <a:rPr lang="en-ZA" i="1" dirty="0" smtClean="0"/>
              <a:t> “The fruit (children) of righteous people are their good deeds”. </a:t>
            </a:r>
            <a:r>
              <a:rPr lang="en-ZA" dirty="0" smtClean="0"/>
              <a:t>Children are not just an extension of ourselves; nor, just our future, or our heirs. They are fruit that will bear fruit forever. As you step back in time all the way back to Isaac and Rebecca, Abraham and Sarah, even Adam and Eve; we’re all part of one unbroken chain of “</a:t>
            </a:r>
            <a:r>
              <a:rPr lang="en-ZA" i="1" dirty="0" err="1" smtClean="0"/>
              <a:t>Toldot</a:t>
            </a:r>
            <a:r>
              <a:rPr lang="en-ZA" i="1" dirty="0" smtClean="0"/>
              <a:t>”, of “</a:t>
            </a:r>
            <a:r>
              <a:rPr lang="en-ZA" i="1" dirty="0" err="1" smtClean="0"/>
              <a:t>birthings</a:t>
            </a:r>
            <a:r>
              <a:rPr lang="en-ZA" i="1" dirty="0" smtClean="0"/>
              <a:t>” and “fruits. </a:t>
            </a:r>
          </a:p>
          <a:p>
            <a:r>
              <a:rPr lang="he-IL" dirty="0" smtClean="0">
                <a:solidFill>
                  <a:srgbClr val="C00000"/>
                </a:solidFill>
              </a:rPr>
              <a:t>יהוה</a:t>
            </a:r>
            <a:r>
              <a:rPr lang="en-ZA" dirty="0" smtClean="0">
                <a:solidFill>
                  <a:srgbClr val="C00000"/>
                </a:solidFill>
              </a:rPr>
              <a:t>, manifested in the flesh, inserted Himself in this chain of “</a:t>
            </a:r>
            <a:r>
              <a:rPr lang="en-ZA" i="1" dirty="0" smtClean="0">
                <a:solidFill>
                  <a:srgbClr val="C00000"/>
                </a:solidFill>
              </a:rPr>
              <a:t>fruit”</a:t>
            </a:r>
            <a:r>
              <a:rPr lang="en-ZA" dirty="0" smtClean="0">
                <a:solidFill>
                  <a:srgbClr val="C00000"/>
                </a:solidFill>
              </a:rPr>
              <a:t> so that we can be righteous and bear good fruit for eternity. </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BOB JONES </a:t>
            </a:r>
            <a:r>
              <a:rPr lang="en-ZA" sz="2800" dirty="0" smtClean="0"/>
              <a:t>NOVEMBER 2012</a:t>
            </a:r>
            <a:endParaRPr lang="en-ZA" sz="2800" dirty="0"/>
          </a:p>
        </p:txBody>
      </p:sp>
      <p:sp>
        <p:nvSpPr>
          <p:cNvPr id="3" name="Content Placeholder 2"/>
          <p:cNvSpPr>
            <a:spLocks noGrp="1"/>
          </p:cNvSpPr>
          <p:nvPr>
            <p:ph idx="1"/>
          </p:nvPr>
        </p:nvSpPr>
        <p:spPr/>
        <p:txBody>
          <a:bodyPr>
            <a:noAutofit/>
          </a:bodyPr>
          <a:lstStyle/>
          <a:p>
            <a:pPr>
              <a:lnSpc>
                <a:spcPts val="2300"/>
              </a:lnSpc>
            </a:pPr>
            <a:r>
              <a:rPr lang="en-ZA" dirty="0" smtClean="0"/>
              <a:t>The first two wells remained the same; born out of a spirit of jealousy, strife and accusation, and they could not change. I believe these two wells represent two previous wells of revival that got polluted by works of man. There were mighty moves of God with an outpouring of the Holy Spirit, but after a while, man wanted to own it and plugged up the well with human reasoning. Man's fleshly desire will always stop a move of God. The power of the Holy Spirit cannot be manufactured or manipulated. It can, however, be imitated and mocked; when this happens, the Holy Spirit departs and the wells are left dry and polluted by human waste.</a:t>
            </a:r>
          </a:p>
          <a:p>
            <a:pPr>
              <a:lnSpc>
                <a:spcPts val="2300"/>
              </a:lnSpc>
            </a:pPr>
            <a:r>
              <a:rPr lang="en-ZA" dirty="0" smtClean="0"/>
              <a:t>A greater maturity was required of Isaac's herdsmen and a working together among the brethren. </a:t>
            </a:r>
            <a:r>
              <a:rPr lang="en-ZA" b="1" dirty="0" smtClean="0"/>
              <a:t>In the same way, I believe the Body of Christ must come together in unity in order to receive its spiritual inheritance</a:t>
            </a:r>
            <a:r>
              <a:rPr lang="en-ZA" dirty="0" smtClean="0"/>
              <a:t>. The Church has had opportunity to advance, but because of striving, contention, inability to reason with one another, and most importantly, not allowing the Holy Spirit to lead, the Church remained in bondage to man.</a:t>
            </a: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BOB JONES </a:t>
            </a:r>
            <a:r>
              <a:rPr lang="en-ZA" sz="2800" dirty="0" smtClean="0"/>
              <a:t>NOVEMBER 2012</a:t>
            </a:r>
            <a:endParaRPr lang="en-ZA" sz="2800" dirty="0"/>
          </a:p>
        </p:txBody>
      </p:sp>
      <p:sp>
        <p:nvSpPr>
          <p:cNvPr id="3" name="Content Placeholder 2"/>
          <p:cNvSpPr>
            <a:spLocks noGrp="1"/>
          </p:cNvSpPr>
          <p:nvPr>
            <p:ph idx="1"/>
          </p:nvPr>
        </p:nvSpPr>
        <p:spPr/>
        <p:txBody>
          <a:bodyPr>
            <a:noAutofit/>
          </a:bodyPr>
          <a:lstStyle/>
          <a:p>
            <a:pPr>
              <a:lnSpc>
                <a:spcPts val="2100"/>
              </a:lnSpc>
            </a:pPr>
            <a:r>
              <a:rPr lang="en-ZA" dirty="0" smtClean="0"/>
              <a:t>Now in this season, midwives are birthing the Isaac generation. There will be a unity like the Church has not experienced in past generations. There cannot be striving and accusation. Instead there will be agreement with the Father conceived in love. </a:t>
            </a:r>
          </a:p>
          <a:p>
            <a:pPr>
              <a:lnSpc>
                <a:spcPts val="2100"/>
              </a:lnSpc>
            </a:pPr>
            <a:r>
              <a:rPr lang="en-ZA" dirty="0" smtClean="0"/>
              <a:t>It's time to embrace the promise God is extending to the Church. It's our job to offer the invitation. It's up to the Church to embrace it. The Church has a choice to make now: to receive the prayer warriors or reject them. The prayer warriors that are coming along now are women.</a:t>
            </a:r>
          </a:p>
          <a:p>
            <a:pPr>
              <a:lnSpc>
                <a:spcPts val="2100"/>
              </a:lnSpc>
            </a:pPr>
            <a:r>
              <a:rPr lang="en-ZA" dirty="0" smtClean="0"/>
              <a:t>A general is called to lead, but he needs to lead the whole Body. Intercessors are prayer warriors, and most of them are women. It's going to take both men and women to be warriors. They are the ones who will take the high ground. The time to embrace this is now, and the choice is extended to the Church. The Church that embraces the women and allows them to come forth is the Church that will prosper and grow in number. </a:t>
            </a:r>
          </a:p>
          <a:p>
            <a:pPr>
              <a:lnSpc>
                <a:spcPts val="2100"/>
              </a:lnSpc>
            </a:pPr>
            <a:r>
              <a:rPr lang="en-ZA" b="1" i="1" dirty="0" smtClean="0"/>
              <a:t>Let's join with the intercessors and cover them and allow the women to birth the Isaac generation.</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ADONIA APPEARS</a:t>
            </a:r>
            <a:endParaRPr lang="en-ZA" dirty="0"/>
          </a:p>
        </p:txBody>
      </p:sp>
      <p:sp>
        <p:nvSpPr>
          <p:cNvPr id="3" name="Content Placeholder 2"/>
          <p:cNvSpPr>
            <a:spLocks noGrp="1"/>
          </p:cNvSpPr>
          <p:nvPr>
            <p:ph idx="1"/>
          </p:nvPr>
        </p:nvSpPr>
        <p:spPr/>
        <p:txBody>
          <a:bodyPr>
            <a:normAutofit fontScale="92500" lnSpcReduction="20000"/>
          </a:bodyPr>
          <a:lstStyle/>
          <a:p>
            <a:pPr algn="ctr"/>
            <a:r>
              <a:rPr lang="en-US" sz="2400" i="1" dirty="0" smtClean="0">
                <a:solidFill>
                  <a:srgbClr val="004821"/>
                </a:solidFill>
              </a:rPr>
              <a:t>And </a:t>
            </a:r>
            <a:r>
              <a:rPr lang="he-IL" sz="2400" i="1" dirty="0" smtClean="0">
                <a:solidFill>
                  <a:srgbClr val="004821"/>
                </a:solidFill>
              </a:rPr>
              <a:t>יהוה</a:t>
            </a:r>
            <a:r>
              <a:rPr lang="en-US" sz="2400" i="1" dirty="0" smtClean="0">
                <a:solidFill>
                  <a:srgbClr val="004821"/>
                </a:solidFill>
              </a:rPr>
              <a:t> appeared to him the same night and said, “I am the </a:t>
            </a:r>
            <a:r>
              <a:rPr lang="en-US" sz="2400" i="1" dirty="0" err="1" smtClean="0">
                <a:solidFill>
                  <a:srgbClr val="004821"/>
                </a:solidFill>
              </a:rPr>
              <a:t>Elohim</a:t>
            </a:r>
            <a:r>
              <a:rPr lang="en-US" sz="2400" i="1" dirty="0" smtClean="0">
                <a:solidFill>
                  <a:srgbClr val="004821"/>
                </a:solidFill>
              </a:rPr>
              <a:t> of your father </a:t>
            </a:r>
            <a:r>
              <a:rPr lang="en-US" sz="2400" i="1" dirty="0" err="1" smtClean="0">
                <a:solidFill>
                  <a:srgbClr val="004821"/>
                </a:solidFill>
              </a:rPr>
              <a:t>Aḇraham</a:t>
            </a:r>
            <a:r>
              <a:rPr lang="en-US" sz="2400" i="1" dirty="0" smtClean="0">
                <a:solidFill>
                  <a:srgbClr val="004821"/>
                </a:solidFill>
              </a:rPr>
              <a:t>. Do not fear, for I am with you, and shall bless you and increase your seed for My servant </a:t>
            </a:r>
            <a:r>
              <a:rPr lang="en-US" sz="2400" i="1" dirty="0" err="1" smtClean="0">
                <a:solidFill>
                  <a:srgbClr val="004821"/>
                </a:solidFill>
              </a:rPr>
              <a:t>Aḇraham’s</a:t>
            </a:r>
            <a:r>
              <a:rPr lang="en-US" sz="2400" i="1" dirty="0" smtClean="0">
                <a:solidFill>
                  <a:srgbClr val="004821"/>
                </a:solidFill>
              </a:rPr>
              <a:t> sake.” And he built an altar there, and called on the Name of </a:t>
            </a:r>
            <a:r>
              <a:rPr lang="he-IL" sz="2400" i="1" dirty="0" smtClean="0">
                <a:solidFill>
                  <a:srgbClr val="004821"/>
                </a:solidFill>
              </a:rPr>
              <a:t>יהוה</a:t>
            </a:r>
            <a:r>
              <a:rPr lang="en-US" sz="2400" i="1" dirty="0" smtClean="0">
                <a:solidFill>
                  <a:srgbClr val="004821"/>
                </a:solidFill>
              </a:rPr>
              <a:t>, and he pitched his tent there, and the servants of </a:t>
            </a:r>
            <a:r>
              <a:rPr lang="en-US" sz="2400" i="1" dirty="0" err="1" smtClean="0">
                <a:solidFill>
                  <a:srgbClr val="004821"/>
                </a:solidFill>
              </a:rPr>
              <a:t>Yitsḥaq</a:t>
            </a:r>
            <a:r>
              <a:rPr lang="en-US" sz="2400" i="1" dirty="0" smtClean="0">
                <a:solidFill>
                  <a:srgbClr val="004821"/>
                </a:solidFill>
              </a:rPr>
              <a:t> dug a well there. </a:t>
            </a:r>
            <a:r>
              <a:rPr lang="en-US" sz="2400" b="1" i="1" dirty="0" smtClean="0">
                <a:solidFill>
                  <a:srgbClr val="004821"/>
                </a:solidFill>
              </a:rPr>
              <a:t>(Genesis 26:24-25)</a:t>
            </a:r>
          </a:p>
          <a:p>
            <a:r>
              <a:rPr lang="en-ZA" sz="2400" dirty="0" smtClean="0"/>
              <a:t>Isaac was blessed because his intent was always to share his blessings. And, faced with the threat of war from the Philistines, </a:t>
            </a:r>
            <a:r>
              <a:rPr lang="he-IL" sz="2400" dirty="0" smtClean="0"/>
              <a:t>יהוה</a:t>
            </a:r>
            <a:r>
              <a:rPr lang="en-ZA" sz="2400" dirty="0" smtClean="0"/>
              <a:t> came to him and assured him of the very blessings given to Abraham.</a:t>
            </a:r>
            <a:r>
              <a:rPr lang="en-US" sz="2400" dirty="0" smtClean="0"/>
              <a:t> Thus we note the following when we follow God’s ways:</a:t>
            </a:r>
          </a:p>
          <a:p>
            <a:pPr marL="174625" indent="-174625">
              <a:buFont typeface="Arial" pitchFamily="34" charset="0"/>
              <a:buChar char="•"/>
            </a:pPr>
            <a:r>
              <a:rPr lang="en-US" sz="2400" dirty="0" smtClean="0"/>
              <a:t>The Most High revealed His presence. </a:t>
            </a:r>
          </a:p>
          <a:p>
            <a:pPr marL="174625" indent="-174625">
              <a:buFont typeface="Arial" pitchFamily="34" charset="0"/>
              <a:buChar char="•"/>
            </a:pPr>
            <a:r>
              <a:rPr lang="en-US" sz="2400" dirty="0" smtClean="0"/>
              <a:t>He comforted His servant and repeated the promises. </a:t>
            </a:r>
          </a:p>
          <a:p>
            <a:pPr marL="174625" indent="-174625">
              <a:buFont typeface="Arial" pitchFamily="34" charset="0"/>
              <a:buChar char="•"/>
            </a:pPr>
            <a:r>
              <a:rPr lang="en-US" sz="2400" dirty="0" smtClean="0"/>
              <a:t>Isaac showed thanksgiving by building an altar and publicly celebrated and worshiped in the midst of his household. Then Isaac, pitched his tent and dug a well. </a:t>
            </a:r>
          </a:p>
          <a:p>
            <a:r>
              <a:rPr lang="en-US" sz="2400" dirty="0" smtClean="0"/>
              <a:t>When a man's ways please the Lord, He will make even His enemies to be at peace with him.</a:t>
            </a:r>
            <a:endParaRPr lang="en-ZA" sz="2400"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PEACE BRINGS OVERFLOW</a:t>
            </a:r>
            <a:endParaRPr lang="en-ZA" dirty="0"/>
          </a:p>
        </p:txBody>
      </p:sp>
      <p:sp>
        <p:nvSpPr>
          <p:cNvPr id="3" name="Content Placeholder 2"/>
          <p:cNvSpPr>
            <a:spLocks noGrp="1"/>
          </p:cNvSpPr>
          <p:nvPr>
            <p:ph idx="1"/>
          </p:nvPr>
        </p:nvSpPr>
        <p:spPr/>
        <p:txBody>
          <a:bodyPr>
            <a:normAutofit fontScale="92500" lnSpcReduction="20000"/>
          </a:bodyPr>
          <a:lstStyle/>
          <a:p>
            <a:pPr algn="ctr"/>
            <a:r>
              <a:rPr lang="en-US" sz="2400" i="1" dirty="0" smtClean="0">
                <a:solidFill>
                  <a:srgbClr val="004821"/>
                </a:solidFill>
              </a:rPr>
              <a:t>And </a:t>
            </a:r>
            <a:r>
              <a:rPr lang="en-US" sz="2400" i="1" dirty="0" err="1" smtClean="0">
                <a:solidFill>
                  <a:srgbClr val="004821"/>
                </a:solidFill>
              </a:rPr>
              <a:t>Aḇimelek</a:t>
            </a:r>
            <a:r>
              <a:rPr lang="en-US" sz="2400" i="1" dirty="0" smtClean="0">
                <a:solidFill>
                  <a:srgbClr val="004821"/>
                </a:solidFill>
              </a:rPr>
              <a:t>̱ came to him from </a:t>
            </a:r>
            <a:r>
              <a:rPr lang="en-US" sz="2400" i="1" dirty="0" err="1" smtClean="0">
                <a:solidFill>
                  <a:srgbClr val="004821"/>
                </a:solidFill>
              </a:rPr>
              <a:t>Gerar</a:t>
            </a:r>
            <a:r>
              <a:rPr lang="en-US" sz="2400" i="1" dirty="0" smtClean="0">
                <a:solidFill>
                  <a:srgbClr val="004821"/>
                </a:solidFill>
              </a:rPr>
              <a:t>, with </a:t>
            </a:r>
            <a:r>
              <a:rPr lang="en-US" sz="2400" i="1" dirty="0" err="1" smtClean="0">
                <a:solidFill>
                  <a:srgbClr val="004821"/>
                </a:solidFill>
              </a:rPr>
              <a:t>Aḥuzzath</a:t>
            </a:r>
            <a:r>
              <a:rPr lang="en-US" sz="2400" i="1" dirty="0" smtClean="0">
                <a:solidFill>
                  <a:srgbClr val="004821"/>
                </a:solidFill>
              </a:rPr>
              <a:t>, one of his friends, and </a:t>
            </a:r>
            <a:r>
              <a:rPr lang="en-US" sz="2400" i="1" dirty="0" err="1" smtClean="0">
                <a:solidFill>
                  <a:srgbClr val="004821"/>
                </a:solidFill>
              </a:rPr>
              <a:t>Piḵol</a:t>
            </a:r>
            <a:r>
              <a:rPr lang="en-US" sz="2400" i="1" dirty="0" smtClean="0">
                <a:solidFill>
                  <a:srgbClr val="004821"/>
                </a:solidFill>
              </a:rPr>
              <a:t> the commander of his army. And </a:t>
            </a:r>
            <a:r>
              <a:rPr lang="en-US" sz="2400" i="1" dirty="0" err="1" smtClean="0">
                <a:solidFill>
                  <a:srgbClr val="004821"/>
                </a:solidFill>
              </a:rPr>
              <a:t>Yitsḥaq</a:t>
            </a:r>
            <a:r>
              <a:rPr lang="en-US" sz="2400" i="1" dirty="0" smtClean="0">
                <a:solidFill>
                  <a:srgbClr val="004821"/>
                </a:solidFill>
              </a:rPr>
              <a:t> said to them, “Why have you come to me, seeing you have hated me and have sent me away from you?” … “We have clearly seen that </a:t>
            </a:r>
            <a:r>
              <a:rPr lang="he-IL" sz="2400" i="1" dirty="0" smtClean="0">
                <a:solidFill>
                  <a:srgbClr val="004821"/>
                </a:solidFill>
              </a:rPr>
              <a:t>יהוה</a:t>
            </a:r>
            <a:r>
              <a:rPr lang="en-US" sz="2400" i="1" dirty="0" smtClean="0">
                <a:solidFill>
                  <a:srgbClr val="004821"/>
                </a:solidFill>
              </a:rPr>
              <a:t> is with you. And we said, ‘Please, let there be an oath between us, between you and us. And let us make a covenant with you, that you do no evil to us, as we have not touched you, and as we have done only good toward you, and have sent you away in peace. You are now blessed by </a:t>
            </a:r>
            <a:r>
              <a:rPr lang="he-IL" sz="2400" i="1" dirty="0" smtClean="0">
                <a:solidFill>
                  <a:srgbClr val="004821"/>
                </a:solidFill>
              </a:rPr>
              <a:t>יהוה</a:t>
            </a:r>
            <a:r>
              <a:rPr lang="en-US" sz="2400" i="1" dirty="0" smtClean="0">
                <a:solidFill>
                  <a:srgbClr val="004821"/>
                </a:solidFill>
              </a:rPr>
              <a:t>.’ ” And he made them a feast, and they ate and drank. And they rose early in the morning and swore an oath with one another. … and they departed from him in peace. And on the same day it came to be that the servants of </a:t>
            </a:r>
            <a:r>
              <a:rPr lang="en-US" sz="2400" i="1" dirty="0" err="1" smtClean="0">
                <a:solidFill>
                  <a:srgbClr val="004821"/>
                </a:solidFill>
              </a:rPr>
              <a:t>Yitsḥaq</a:t>
            </a:r>
            <a:r>
              <a:rPr lang="en-US" sz="2400" i="1" dirty="0" smtClean="0">
                <a:solidFill>
                  <a:srgbClr val="004821"/>
                </a:solidFill>
              </a:rPr>
              <a:t> came and informed him about the well which they had dug, and said to him, “We have found water.” So he called it </a:t>
            </a:r>
            <a:r>
              <a:rPr lang="en-US" sz="2400" i="1" dirty="0" err="1" smtClean="0">
                <a:solidFill>
                  <a:srgbClr val="004821"/>
                </a:solidFill>
              </a:rPr>
              <a:t>Shiḇah</a:t>
            </a:r>
            <a:r>
              <a:rPr lang="en-US" sz="2400" i="1" dirty="0" smtClean="0">
                <a:solidFill>
                  <a:srgbClr val="004821"/>
                </a:solidFill>
              </a:rPr>
              <a:t>. Therefore the name of the city is </a:t>
            </a:r>
            <a:r>
              <a:rPr lang="en-US" sz="2400" i="1" dirty="0" err="1" smtClean="0">
                <a:solidFill>
                  <a:srgbClr val="004821"/>
                </a:solidFill>
              </a:rPr>
              <a:t>Be’ĕrsheḇa</a:t>
            </a:r>
            <a:r>
              <a:rPr lang="en-US" sz="2400" i="1" dirty="0" smtClean="0">
                <a:solidFill>
                  <a:srgbClr val="004821"/>
                </a:solidFill>
              </a:rPr>
              <a:t> to this day</a:t>
            </a:r>
            <a:r>
              <a:rPr lang="en-US" sz="2400" b="1" i="1" dirty="0" smtClean="0">
                <a:solidFill>
                  <a:srgbClr val="004821"/>
                </a:solidFill>
              </a:rPr>
              <a:t>. (Genesis 26:26-33)</a:t>
            </a:r>
          </a:p>
          <a:p>
            <a:r>
              <a:rPr lang="en-ZA" sz="2400" dirty="0" smtClean="0"/>
              <a:t>Instead of fighting his enemies, Isaac practiced the ways of peace: And he made them a feast, and they ate and drank, swore an oath with one another, they departed from him in peace. And, </a:t>
            </a:r>
            <a:r>
              <a:rPr lang="he-IL" sz="2400" dirty="0" smtClean="0"/>
              <a:t>יהוה</a:t>
            </a:r>
            <a:r>
              <a:rPr lang="en-ZA" sz="2400" dirty="0" smtClean="0"/>
              <a:t> blessed his newest well in </a:t>
            </a:r>
            <a:r>
              <a:rPr lang="en-ZA" sz="2400" dirty="0" err="1" smtClean="0"/>
              <a:t>Be’ersheva</a:t>
            </a:r>
            <a:r>
              <a:rPr lang="en-ZA" sz="2400" dirty="0" smtClean="0"/>
              <a:t>. </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WIVES OF ESAU</a:t>
            </a:r>
            <a:endParaRPr lang="en-ZA" dirty="0"/>
          </a:p>
        </p:txBody>
      </p:sp>
      <p:sp>
        <p:nvSpPr>
          <p:cNvPr id="3" name="Content Placeholder 2"/>
          <p:cNvSpPr>
            <a:spLocks noGrp="1"/>
          </p:cNvSpPr>
          <p:nvPr>
            <p:ph idx="1"/>
          </p:nvPr>
        </p:nvSpPr>
        <p:spPr/>
        <p:txBody>
          <a:bodyPr>
            <a:noAutofit/>
          </a:bodyPr>
          <a:lstStyle/>
          <a:p>
            <a:pPr algn="ctr">
              <a:lnSpc>
                <a:spcPts val="2100"/>
              </a:lnSpc>
            </a:pPr>
            <a:r>
              <a:rPr lang="en-US" i="1" dirty="0" smtClean="0">
                <a:solidFill>
                  <a:srgbClr val="004821"/>
                </a:solidFill>
              </a:rPr>
              <a:t>And when </a:t>
            </a:r>
            <a:r>
              <a:rPr lang="en-US" i="1" dirty="0" err="1" smtClean="0">
                <a:solidFill>
                  <a:srgbClr val="004821"/>
                </a:solidFill>
              </a:rPr>
              <a:t>Ěsaw</a:t>
            </a:r>
            <a:r>
              <a:rPr lang="en-US" i="1" dirty="0" smtClean="0">
                <a:solidFill>
                  <a:srgbClr val="004821"/>
                </a:solidFill>
              </a:rPr>
              <a:t> was forty years old, he took as wives </a:t>
            </a:r>
            <a:r>
              <a:rPr lang="en-US" i="1" dirty="0" err="1" smtClean="0">
                <a:solidFill>
                  <a:srgbClr val="004821"/>
                </a:solidFill>
              </a:rPr>
              <a:t>Yehuḏith</a:t>
            </a:r>
            <a:r>
              <a:rPr lang="en-US" i="1" dirty="0" smtClean="0">
                <a:solidFill>
                  <a:srgbClr val="004821"/>
                </a:solidFill>
              </a:rPr>
              <a:t> the daughter of </a:t>
            </a:r>
            <a:r>
              <a:rPr lang="en-US" i="1" dirty="0" err="1" smtClean="0">
                <a:solidFill>
                  <a:srgbClr val="004821"/>
                </a:solidFill>
              </a:rPr>
              <a:t>Be’ĕri</a:t>
            </a:r>
            <a:r>
              <a:rPr lang="en-US" i="1" dirty="0" smtClean="0">
                <a:solidFill>
                  <a:srgbClr val="004821"/>
                </a:solidFill>
              </a:rPr>
              <a:t> the </a:t>
            </a:r>
            <a:r>
              <a:rPr lang="en-US" i="1" dirty="0" err="1" smtClean="0">
                <a:solidFill>
                  <a:srgbClr val="004821"/>
                </a:solidFill>
              </a:rPr>
              <a:t>Ḥittite</a:t>
            </a:r>
            <a:r>
              <a:rPr lang="en-US" i="1" dirty="0" smtClean="0">
                <a:solidFill>
                  <a:srgbClr val="004821"/>
                </a:solidFill>
              </a:rPr>
              <a:t>, and </a:t>
            </a:r>
            <a:r>
              <a:rPr lang="en-US" i="1" dirty="0" err="1" smtClean="0">
                <a:solidFill>
                  <a:srgbClr val="004821"/>
                </a:solidFill>
              </a:rPr>
              <a:t>Basemath</a:t>
            </a:r>
            <a:r>
              <a:rPr lang="en-US" i="1" dirty="0" smtClean="0">
                <a:solidFill>
                  <a:srgbClr val="004821"/>
                </a:solidFill>
              </a:rPr>
              <a:t> the daughter of </a:t>
            </a:r>
            <a:r>
              <a:rPr lang="en-US" i="1" dirty="0" err="1" smtClean="0">
                <a:solidFill>
                  <a:srgbClr val="004821"/>
                </a:solidFill>
              </a:rPr>
              <a:t>Ělon</a:t>
            </a:r>
            <a:r>
              <a:rPr lang="en-US" i="1" dirty="0" smtClean="0">
                <a:solidFill>
                  <a:srgbClr val="004821"/>
                </a:solidFill>
              </a:rPr>
              <a:t> the </a:t>
            </a:r>
            <a:r>
              <a:rPr lang="en-US" i="1" dirty="0" err="1" smtClean="0">
                <a:solidFill>
                  <a:srgbClr val="004821"/>
                </a:solidFill>
              </a:rPr>
              <a:t>Ḥittite</a:t>
            </a:r>
            <a:r>
              <a:rPr lang="en-US" i="1" dirty="0" smtClean="0">
                <a:solidFill>
                  <a:srgbClr val="004821"/>
                </a:solidFill>
              </a:rPr>
              <a:t>. And they were a bitterness of spirit to </a:t>
            </a:r>
            <a:r>
              <a:rPr lang="en-US" i="1" dirty="0" err="1" smtClean="0">
                <a:solidFill>
                  <a:srgbClr val="004821"/>
                </a:solidFill>
              </a:rPr>
              <a:t>Yitsḥaq</a:t>
            </a:r>
            <a:r>
              <a:rPr lang="en-US" i="1" dirty="0" smtClean="0">
                <a:solidFill>
                  <a:srgbClr val="004821"/>
                </a:solidFill>
              </a:rPr>
              <a:t> and </a:t>
            </a:r>
            <a:r>
              <a:rPr lang="en-US" i="1" dirty="0" err="1" smtClean="0">
                <a:solidFill>
                  <a:srgbClr val="004821"/>
                </a:solidFill>
              </a:rPr>
              <a:t>Riḇqah</a:t>
            </a:r>
            <a:r>
              <a:rPr lang="en-US" i="1" dirty="0" smtClean="0">
                <a:solidFill>
                  <a:srgbClr val="004821"/>
                </a:solidFill>
              </a:rPr>
              <a:t>. </a:t>
            </a:r>
            <a:r>
              <a:rPr lang="en-US" b="1" i="1" dirty="0" smtClean="0">
                <a:solidFill>
                  <a:srgbClr val="004821"/>
                </a:solidFill>
              </a:rPr>
              <a:t>(Genesis 26:34-35)</a:t>
            </a:r>
          </a:p>
          <a:p>
            <a:pPr algn="just">
              <a:lnSpc>
                <a:spcPts val="2100"/>
              </a:lnSpc>
            </a:pPr>
            <a:r>
              <a:rPr lang="en-ZA" dirty="0" smtClean="0"/>
              <a:t>So, who were these women who so upset Isaac and Rebecca? Scripture uses the phrase “</a:t>
            </a:r>
            <a:r>
              <a:rPr lang="en-ZA" i="1" dirty="0" err="1" smtClean="0"/>
              <a:t>morah</a:t>
            </a:r>
            <a:r>
              <a:rPr lang="en-ZA" i="1" dirty="0" smtClean="0"/>
              <a:t> </a:t>
            </a:r>
            <a:r>
              <a:rPr lang="en-ZA" i="1" dirty="0" err="1" smtClean="0"/>
              <a:t>ruach</a:t>
            </a:r>
            <a:r>
              <a:rPr lang="en-ZA" i="1" dirty="0" smtClean="0"/>
              <a:t>” </a:t>
            </a:r>
            <a:r>
              <a:rPr lang="en-ZA" dirty="0" smtClean="0"/>
              <a:t>for “</a:t>
            </a:r>
            <a:r>
              <a:rPr lang="en-ZA" i="1" dirty="0" smtClean="0"/>
              <a:t>bitterness of spirit</a:t>
            </a:r>
            <a:r>
              <a:rPr lang="en-ZA" dirty="0" smtClean="0"/>
              <a:t>”; in other words, it grieved their spirit. </a:t>
            </a:r>
          </a:p>
          <a:p>
            <a:pPr marL="176213" indent="-176213" algn="just">
              <a:lnSpc>
                <a:spcPts val="2100"/>
              </a:lnSpc>
              <a:buFont typeface="Arial" pitchFamily="34" charset="0"/>
              <a:buChar char="•"/>
            </a:pPr>
            <a:r>
              <a:rPr lang="en-ZA" i="1" dirty="0" smtClean="0"/>
              <a:t>“</a:t>
            </a:r>
            <a:r>
              <a:rPr lang="en-ZA" i="1" dirty="0" err="1" smtClean="0"/>
              <a:t>Yehudith</a:t>
            </a:r>
            <a:r>
              <a:rPr lang="en-ZA" dirty="0" smtClean="0"/>
              <a:t>” means “</a:t>
            </a:r>
            <a:r>
              <a:rPr lang="en-ZA" i="1" dirty="0" smtClean="0"/>
              <a:t>praise</a:t>
            </a:r>
            <a:r>
              <a:rPr lang="en-ZA" dirty="0" smtClean="0"/>
              <a:t>” and it is from the same root as </a:t>
            </a:r>
            <a:r>
              <a:rPr lang="en-ZA" dirty="0" err="1" smtClean="0"/>
              <a:t>Yehudah</a:t>
            </a:r>
            <a:r>
              <a:rPr lang="en-ZA" dirty="0" smtClean="0"/>
              <a:t>. She was the daughter of “</a:t>
            </a:r>
            <a:r>
              <a:rPr lang="en-ZA" i="1" dirty="0" err="1" smtClean="0"/>
              <a:t>Be’eri</a:t>
            </a:r>
            <a:r>
              <a:rPr lang="en-ZA" i="1" dirty="0" smtClean="0"/>
              <a:t>”</a:t>
            </a:r>
            <a:r>
              <a:rPr lang="en-ZA" dirty="0" smtClean="0"/>
              <a:t> which means “</a:t>
            </a:r>
            <a:r>
              <a:rPr lang="en-ZA" i="1" dirty="0" smtClean="0"/>
              <a:t>well” or “fountain” </a:t>
            </a:r>
            <a:r>
              <a:rPr lang="en-ZA" dirty="0" smtClean="0"/>
              <a:t>of the “</a:t>
            </a:r>
            <a:r>
              <a:rPr lang="en-ZA" i="1" dirty="0" smtClean="0"/>
              <a:t>Hittites” (“terror”). S</a:t>
            </a:r>
            <a:r>
              <a:rPr lang="en-ZA" dirty="0" smtClean="0"/>
              <a:t>he was literally “</a:t>
            </a:r>
            <a:r>
              <a:rPr lang="en-ZA" i="1" dirty="0" smtClean="0"/>
              <a:t>the praise of the fountain of terror”. </a:t>
            </a:r>
          </a:p>
          <a:p>
            <a:pPr marL="176213" indent="-176213" algn="just">
              <a:lnSpc>
                <a:spcPts val="2100"/>
              </a:lnSpc>
              <a:buFont typeface="Arial" pitchFamily="34" charset="0"/>
              <a:buChar char="•"/>
            </a:pPr>
            <a:r>
              <a:rPr lang="en-ZA" dirty="0" smtClean="0"/>
              <a:t>“</a:t>
            </a:r>
            <a:r>
              <a:rPr lang="en-ZA" i="1" dirty="0" err="1" smtClean="0"/>
              <a:t>Basemath</a:t>
            </a:r>
            <a:r>
              <a:rPr lang="en-ZA" i="1" dirty="0" smtClean="0"/>
              <a:t>” (“spice” or “fragrance</a:t>
            </a:r>
            <a:r>
              <a:rPr lang="en-ZA" dirty="0" smtClean="0"/>
              <a:t>”), daughter of “</a:t>
            </a:r>
            <a:r>
              <a:rPr lang="en-ZA" i="1" dirty="0" err="1" smtClean="0"/>
              <a:t>Elon</a:t>
            </a:r>
            <a:r>
              <a:rPr lang="en-ZA" i="1" dirty="0" smtClean="0"/>
              <a:t>” (“mighty man</a:t>
            </a:r>
            <a:r>
              <a:rPr lang="en-ZA" dirty="0" smtClean="0"/>
              <a:t>”) of the “</a:t>
            </a:r>
            <a:r>
              <a:rPr lang="en-ZA" i="1" dirty="0" smtClean="0"/>
              <a:t>Hittites” (“terror”</a:t>
            </a:r>
            <a:r>
              <a:rPr lang="en-ZA" dirty="0" smtClean="0"/>
              <a:t>). That would make her the </a:t>
            </a:r>
            <a:r>
              <a:rPr lang="en-ZA" i="1" dirty="0" smtClean="0"/>
              <a:t>“fragrance of the mighty terrorist”.</a:t>
            </a:r>
          </a:p>
          <a:p>
            <a:pPr>
              <a:lnSpc>
                <a:spcPts val="2100"/>
              </a:lnSpc>
            </a:pPr>
            <a:r>
              <a:rPr lang="he-IL" dirty="0" smtClean="0"/>
              <a:t>יהוה</a:t>
            </a:r>
            <a:r>
              <a:rPr lang="en-ZA" dirty="0" smtClean="0"/>
              <a:t> throughout the Torah warned His people not to take foreign wives, as they would turn the hearts of Israel away from Him. The Scriptures are full of the consequences each time our forefathers neglected this command.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PASSING OF BLESSING</a:t>
            </a:r>
            <a:br>
              <a:rPr lang="en-ZA" smtClean="0"/>
            </a:br>
            <a:r>
              <a:rPr lang="en-ZA" smtClean="0"/>
              <a:t>Legends of the Jews </a:t>
            </a:r>
            <a:endParaRPr lang="en-ZA" dirty="0"/>
          </a:p>
        </p:txBody>
      </p:sp>
      <p:sp>
        <p:nvSpPr>
          <p:cNvPr id="3" name="Content Placeholder 2"/>
          <p:cNvSpPr>
            <a:spLocks noGrp="1"/>
          </p:cNvSpPr>
          <p:nvPr>
            <p:ph idx="1"/>
          </p:nvPr>
        </p:nvSpPr>
        <p:spPr/>
        <p:txBody>
          <a:bodyPr>
            <a:normAutofit lnSpcReduction="10000"/>
          </a:bodyPr>
          <a:lstStyle/>
          <a:p>
            <a:r>
              <a:rPr lang="en-ZA" i="1" dirty="0" smtClean="0">
                <a:solidFill>
                  <a:srgbClr val="C00000"/>
                </a:solidFill>
              </a:rPr>
              <a:t>Isaac reflected that he did not know whether the age allotted to him was his mother's or his father's, and he therefore resolved to bestow his blessing upon his older son, Esau, before death should overtake him. He summoned Esau, and he said, "My son," and Esau replied, "Here am I," but the holy spirit interposed: "Though he disguises his voice and makes it sound sweet, put no confidence in him. There are seven abominations in his heart. He will destroy seven holy places--the Tabernacle, the sanctuaries at </a:t>
            </a:r>
            <a:r>
              <a:rPr lang="en-ZA" i="1" dirty="0" err="1" smtClean="0">
                <a:solidFill>
                  <a:srgbClr val="C00000"/>
                </a:solidFill>
              </a:rPr>
              <a:t>Gilgal</a:t>
            </a:r>
            <a:r>
              <a:rPr lang="en-ZA" i="1" dirty="0" smtClean="0">
                <a:solidFill>
                  <a:srgbClr val="C00000"/>
                </a:solidFill>
              </a:rPr>
              <a:t>, Shiloh, Nob, and Gibeon, and the first and the second Temple."</a:t>
            </a:r>
          </a:p>
          <a:p>
            <a:r>
              <a:rPr lang="en-ZA" i="1" dirty="0" smtClean="0">
                <a:solidFill>
                  <a:srgbClr val="C00000"/>
                </a:solidFill>
              </a:rPr>
              <a:t>But Isaac was stricken with spiritual as well as physical blindness. The holy spirit deserted him, and he could not discern the wickedness of his older son. He bade him sharpen his slaughtering knives and beware of bringing him the flesh of an animal that had died of itself, or had been torn by a beast, </a:t>
            </a:r>
          </a:p>
          <a:p>
            <a:r>
              <a:rPr lang="en-ZA" i="1" dirty="0" smtClean="0">
                <a:solidFill>
                  <a:srgbClr val="C00000"/>
                </a:solidFill>
              </a:rPr>
              <a:t>This charge was laid upon Esau on the eve of the Passover, and Isaac said to him: "To-night the whole world will sing the </a:t>
            </a:r>
            <a:r>
              <a:rPr lang="en-ZA" i="1" dirty="0" err="1" smtClean="0">
                <a:solidFill>
                  <a:srgbClr val="C00000"/>
                </a:solidFill>
              </a:rPr>
              <a:t>Hallel</a:t>
            </a:r>
            <a:r>
              <a:rPr lang="en-ZA" i="1" dirty="0" smtClean="0">
                <a:solidFill>
                  <a:srgbClr val="C00000"/>
                </a:solidFill>
              </a:rPr>
              <a:t> unto God</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r>
              <a:rPr lang="en-ZA" smtClean="0"/>
              <a:t>.</a:t>
            </a:r>
            <a:fld id="{715B7D16-8FAD-4D2D-B977-107333E7495D}" type="slidenum">
              <a:rPr lang="en-ZA" smtClean="0"/>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SCAM</a:t>
            </a:r>
            <a:endParaRPr lang="en-ZA" dirty="0"/>
          </a:p>
        </p:txBody>
      </p:sp>
      <p:sp>
        <p:nvSpPr>
          <p:cNvPr id="3" name="Content Placeholder 2"/>
          <p:cNvSpPr>
            <a:spLocks noGrp="1"/>
          </p:cNvSpPr>
          <p:nvPr>
            <p:ph idx="1"/>
          </p:nvPr>
        </p:nvSpPr>
        <p:spPr>
          <a:xfrm>
            <a:off x="323528" y="1600200"/>
            <a:ext cx="8496944" cy="5257800"/>
          </a:xfrm>
        </p:spPr>
        <p:txBody>
          <a:bodyPr>
            <a:noAutofit/>
          </a:bodyPr>
          <a:lstStyle/>
          <a:p>
            <a:pPr algn="ctr">
              <a:lnSpc>
                <a:spcPts val="2200"/>
              </a:lnSpc>
            </a:pPr>
            <a:r>
              <a:rPr lang="en-US" i="1" dirty="0" smtClean="0">
                <a:solidFill>
                  <a:srgbClr val="004821"/>
                </a:solidFill>
              </a:rPr>
              <a:t>.. </a:t>
            </a:r>
            <a:r>
              <a:rPr lang="en-US" i="1" dirty="0" err="1" smtClean="0">
                <a:solidFill>
                  <a:srgbClr val="004821"/>
                </a:solidFill>
              </a:rPr>
              <a:t>Riḇqah</a:t>
            </a:r>
            <a:r>
              <a:rPr lang="en-US" i="1" dirty="0" smtClean="0">
                <a:solidFill>
                  <a:srgbClr val="004821"/>
                </a:solidFill>
              </a:rPr>
              <a:t> spoke to </a:t>
            </a:r>
            <a:r>
              <a:rPr lang="en-US" i="1" dirty="0" err="1" smtClean="0">
                <a:solidFill>
                  <a:srgbClr val="004821"/>
                </a:solidFill>
              </a:rPr>
              <a:t>Yaʽaqob</a:t>
            </a:r>
            <a:r>
              <a:rPr lang="en-US" i="1" dirty="0" smtClean="0">
                <a:solidFill>
                  <a:srgbClr val="004821"/>
                </a:solidFill>
              </a:rPr>
              <a:t>̱ her son, saying, … “Please go to the flock and bring me two choice young goats, … </a:t>
            </a:r>
            <a:r>
              <a:rPr lang="en-US" i="1" dirty="0" err="1" smtClean="0">
                <a:solidFill>
                  <a:srgbClr val="004821"/>
                </a:solidFill>
              </a:rPr>
              <a:t>Riḇqah</a:t>
            </a:r>
            <a:r>
              <a:rPr lang="en-US" i="1" dirty="0" smtClean="0">
                <a:solidFill>
                  <a:srgbClr val="004821"/>
                </a:solidFill>
              </a:rPr>
              <a:t> took the best garments of her elder son </a:t>
            </a:r>
            <a:r>
              <a:rPr lang="en-US" i="1" dirty="0" err="1" smtClean="0">
                <a:solidFill>
                  <a:srgbClr val="004821"/>
                </a:solidFill>
              </a:rPr>
              <a:t>Ěsaw</a:t>
            </a:r>
            <a:r>
              <a:rPr lang="en-US" i="1" dirty="0" smtClean="0">
                <a:solidFill>
                  <a:srgbClr val="004821"/>
                </a:solidFill>
              </a:rPr>
              <a:t>, which were with her in the house, and put them on </a:t>
            </a:r>
            <a:r>
              <a:rPr lang="en-US" i="1" dirty="0" err="1" smtClean="0">
                <a:solidFill>
                  <a:srgbClr val="004821"/>
                </a:solidFill>
              </a:rPr>
              <a:t>Yaʽaqob</a:t>
            </a:r>
            <a:r>
              <a:rPr lang="en-US" i="1" dirty="0" smtClean="0">
                <a:solidFill>
                  <a:srgbClr val="004821"/>
                </a:solidFill>
              </a:rPr>
              <a:t>̱ her younger son. And she put the skins of the young goats on his hands and on the smooth part of his neck. Then she gave the tasty dish and the bread, which she had prepared, into the hand of her son </a:t>
            </a:r>
            <a:r>
              <a:rPr lang="en-US" i="1" dirty="0" err="1" smtClean="0">
                <a:solidFill>
                  <a:srgbClr val="004821"/>
                </a:solidFill>
              </a:rPr>
              <a:t>Yaʽaqob</a:t>
            </a:r>
            <a:r>
              <a:rPr lang="en-US" i="1" dirty="0" smtClean="0">
                <a:solidFill>
                  <a:srgbClr val="004821"/>
                </a:solidFill>
              </a:rPr>
              <a:t>̱. </a:t>
            </a:r>
            <a:r>
              <a:rPr lang="en-US" b="1" i="1" dirty="0" smtClean="0">
                <a:solidFill>
                  <a:srgbClr val="004821"/>
                </a:solidFill>
              </a:rPr>
              <a:t>(Genesis 27:5-17)</a:t>
            </a:r>
          </a:p>
          <a:p>
            <a:pPr>
              <a:lnSpc>
                <a:spcPts val="2200"/>
              </a:lnSpc>
            </a:pPr>
            <a:r>
              <a:rPr lang="en-ZA" b="1" dirty="0" smtClean="0">
                <a:solidFill>
                  <a:srgbClr val="C00000"/>
                </a:solidFill>
              </a:rPr>
              <a:t>Legends of the Jews: </a:t>
            </a:r>
            <a:r>
              <a:rPr lang="en-ZA" i="1" dirty="0" smtClean="0">
                <a:solidFill>
                  <a:srgbClr val="C00000"/>
                </a:solidFill>
              </a:rPr>
              <a:t>"these two kids will bring good unto thee, the blessing of thy father, and they will bring good unto thy children, for two kids will be the atoning sacrifice offered on the Day of Atonement.“</a:t>
            </a:r>
          </a:p>
          <a:p>
            <a:pPr algn="just">
              <a:lnSpc>
                <a:spcPts val="2200"/>
              </a:lnSpc>
            </a:pPr>
            <a:r>
              <a:rPr lang="en-ZA" dirty="0" smtClean="0"/>
              <a:t>Rebecca felt justified in putting Esau's wonderful garments on him. They were the high priestly raiment in which God had clothed Adam, </a:t>
            </a:r>
            <a:r>
              <a:rPr lang="en-ZA" i="1" dirty="0" smtClean="0"/>
              <a:t>"the first-born of the world</a:t>
            </a:r>
            <a:r>
              <a:rPr lang="en-ZA" dirty="0" smtClean="0"/>
              <a:t>," for in the days before the erection of the Tabernacle all the first-born males officiated as priests. From Adam these garments descended to Noah, ..to Shem, ..to Abraham, .. to his son Isaac, from whom they reached Esau as the older of his two sons. It was the opinion of Rebecca that as Jacob had bought the birthright from his brother, he had thereby come into possession of the garments as well.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SAGES - JACOB CAME NEAR</a:t>
            </a:r>
            <a:endParaRPr lang="en-ZA" dirty="0"/>
          </a:p>
        </p:txBody>
      </p:sp>
      <p:sp>
        <p:nvSpPr>
          <p:cNvPr id="3" name="Content Placeholder 2"/>
          <p:cNvSpPr>
            <a:spLocks noGrp="1"/>
          </p:cNvSpPr>
          <p:nvPr>
            <p:ph idx="1"/>
          </p:nvPr>
        </p:nvSpPr>
        <p:spPr/>
        <p:txBody>
          <a:bodyPr>
            <a:normAutofit lnSpcReduction="10000"/>
          </a:bodyPr>
          <a:lstStyle/>
          <a:p>
            <a:r>
              <a:rPr lang="en-ZA" dirty="0" smtClean="0"/>
              <a:t>When Jacob stood before his father to receive “</a:t>
            </a:r>
            <a:r>
              <a:rPr lang="en-ZA" i="1" dirty="0" smtClean="0"/>
              <a:t>Esau’s blessing”, </a:t>
            </a:r>
            <a:r>
              <a:rPr lang="en-ZA" dirty="0" smtClean="0"/>
              <a:t>Isaac had some interesting words to say:</a:t>
            </a:r>
          </a:p>
          <a:p>
            <a:pPr algn="ctr"/>
            <a:r>
              <a:rPr lang="en-ZA" i="1" dirty="0" smtClean="0">
                <a:solidFill>
                  <a:srgbClr val="004821"/>
                </a:solidFill>
              </a:rPr>
              <a:t>And </a:t>
            </a:r>
            <a:r>
              <a:rPr lang="en-ZA" i="1" dirty="0" smtClean="0">
                <a:solidFill>
                  <a:srgbClr val="004821"/>
                </a:solidFill>
              </a:rPr>
              <a:t>he came near and kissed him. And he smelled the smell of his garments, and blessed him and said, “See, the smell of my son is like the smell of a field which </a:t>
            </a:r>
            <a:r>
              <a:rPr lang="he-IL" i="1" dirty="0" smtClean="0">
                <a:solidFill>
                  <a:srgbClr val="004821"/>
                </a:solidFill>
              </a:rPr>
              <a:t>יהוה</a:t>
            </a:r>
            <a:r>
              <a:rPr lang="en-US" i="1" dirty="0" smtClean="0">
                <a:solidFill>
                  <a:srgbClr val="004821"/>
                </a:solidFill>
              </a:rPr>
              <a:t> has blessed. </a:t>
            </a:r>
            <a:r>
              <a:rPr lang="en-US" b="1" i="1" dirty="0" smtClean="0">
                <a:solidFill>
                  <a:srgbClr val="004821"/>
                </a:solidFill>
              </a:rPr>
              <a:t>(Genesis 27:27)</a:t>
            </a:r>
          </a:p>
          <a:p>
            <a:r>
              <a:rPr lang="en-ZA" dirty="0" smtClean="0"/>
              <a:t>The ancient Sages point to a deeper meaning of the text. Have you thought about what </a:t>
            </a:r>
            <a:r>
              <a:rPr lang="en-ZA" dirty="0" smtClean="0"/>
              <a:t>Isaac </a:t>
            </a:r>
            <a:r>
              <a:rPr lang="en-ZA" dirty="0" smtClean="0"/>
              <a:t>“</a:t>
            </a:r>
            <a:r>
              <a:rPr lang="en-ZA" i="1" dirty="0" smtClean="0"/>
              <a:t>smelled</a:t>
            </a:r>
            <a:r>
              <a:rPr lang="en-ZA" dirty="0" smtClean="0"/>
              <a:t>”? We know that in order to conceal his identity</a:t>
            </a:r>
            <a:r>
              <a:rPr lang="en-ZA" dirty="0" smtClean="0"/>
              <a:t>, Rebecca </a:t>
            </a:r>
            <a:r>
              <a:rPr lang="en-ZA" dirty="0" smtClean="0"/>
              <a:t>had placed goat skins on </a:t>
            </a:r>
            <a:r>
              <a:rPr lang="en-ZA" dirty="0" smtClean="0"/>
              <a:t>Jacob’s </a:t>
            </a:r>
            <a:r>
              <a:rPr lang="en-ZA" dirty="0" smtClean="0"/>
              <a:t>arms and around his neck. There could be no </a:t>
            </a:r>
            <a:r>
              <a:rPr lang="en-ZA" dirty="0" smtClean="0"/>
              <a:t>worse scent </a:t>
            </a:r>
            <a:r>
              <a:rPr lang="en-ZA" dirty="0" smtClean="0"/>
              <a:t>than the stench of the goat hides he was wearing. Yet he refers to the </a:t>
            </a:r>
            <a:r>
              <a:rPr lang="en-ZA" i="1" dirty="0" smtClean="0"/>
              <a:t>“smell of a field </a:t>
            </a:r>
            <a:r>
              <a:rPr lang="en-ZA" i="1" dirty="0" smtClean="0"/>
              <a:t>which </a:t>
            </a:r>
            <a:r>
              <a:rPr lang="he-IL" i="1" dirty="0" smtClean="0"/>
              <a:t>יהוה</a:t>
            </a:r>
            <a:r>
              <a:rPr lang="en-ZA" i="1" dirty="0" smtClean="0"/>
              <a:t> </a:t>
            </a:r>
            <a:r>
              <a:rPr lang="en-ZA" i="1" dirty="0" smtClean="0"/>
              <a:t>has blessed”. </a:t>
            </a:r>
            <a:endParaRPr lang="en-ZA" i="1" dirty="0" smtClean="0"/>
          </a:p>
          <a:p>
            <a:r>
              <a:rPr lang="en-ZA" dirty="0" smtClean="0"/>
              <a:t>We </a:t>
            </a:r>
            <a:r>
              <a:rPr lang="en-ZA" dirty="0" smtClean="0"/>
              <a:t>saw last week that part of </a:t>
            </a:r>
            <a:r>
              <a:rPr lang="en-ZA" dirty="0" smtClean="0"/>
              <a:t>Isaac’s </a:t>
            </a:r>
            <a:r>
              <a:rPr lang="en-ZA" dirty="0" smtClean="0"/>
              <a:t>identity was related to a</a:t>
            </a:r>
            <a:r>
              <a:rPr lang="en-ZA" i="1" dirty="0" smtClean="0"/>
              <a:t> “field” </a:t>
            </a:r>
            <a:r>
              <a:rPr lang="en-ZA" dirty="0" smtClean="0"/>
              <a:t>in which </a:t>
            </a:r>
            <a:r>
              <a:rPr lang="en-ZA" dirty="0" smtClean="0"/>
              <a:t>he was praying…that “</a:t>
            </a:r>
            <a:r>
              <a:rPr lang="en-ZA" i="1" dirty="0" smtClean="0"/>
              <a:t>field” </a:t>
            </a:r>
            <a:r>
              <a:rPr lang="en-ZA" dirty="0" smtClean="0"/>
              <a:t>was part of the land that </a:t>
            </a:r>
            <a:r>
              <a:rPr lang="en-ZA" dirty="0" smtClean="0"/>
              <a:t>Abraham </a:t>
            </a:r>
            <a:r>
              <a:rPr lang="en-ZA" dirty="0" smtClean="0"/>
              <a:t>bought in Hebron to bury </a:t>
            </a:r>
            <a:r>
              <a:rPr lang="en-ZA" dirty="0" smtClean="0"/>
              <a:t>his wife Sarah.  </a:t>
            </a:r>
            <a:endParaRPr lang="en-ZA" dirty="0" smtClean="0"/>
          </a:p>
          <a:p>
            <a:pPr algn="ctr"/>
            <a:r>
              <a:rPr lang="en-ZA" i="1" dirty="0" smtClean="0">
                <a:solidFill>
                  <a:srgbClr val="004821"/>
                </a:solidFill>
              </a:rPr>
              <a:t>And </a:t>
            </a:r>
            <a:r>
              <a:rPr lang="en-ZA" i="1" dirty="0" err="1" smtClean="0">
                <a:solidFill>
                  <a:srgbClr val="004821"/>
                </a:solidFill>
              </a:rPr>
              <a:t>Yitsḥaq</a:t>
            </a:r>
            <a:r>
              <a:rPr lang="en-ZA" i="1" dirty="0" smtClean="0">
                <a:solidFill>
                  <a:srgbClr val="004821"/>
                </a:solidFill>
              </a:rPr>
              <a:t> went out to meditate in the field in the evening. </a:t>
            </a:r>
            <a:r>
              <a:rPr lang="en-ZA" b="1" i="1" dirty="0" smtClean="0">
                <a:solidFill>
                  <a:srgbClr val="004821"/>
                </a:solidFill>
              </a:rPr>
              <a:t>...(</a:t>
            </a:r>
            <a:r>
              <a:rPr lang="en-ZA" b="1" i="1" dirty="0" smtClean="0">
                <a:solidFill>
                  <a:srgbClr val="004821"/>
                </a:solidFill>
              </a:rPr>
              <a:t>Genesis 24:63)</a:t>
            </a:r>
          </a:p>
          <a:p>
            <a:endParaRPr lang="en-ZA" dirty="0" smtClean="0"/>
          </a:p>
          <a:p>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SAGES - </a:t>
            </a:r>
            <a:r>
              <a:rPr lang="en-ZA" dirty="0" smtClean="0"/>
              <a:t>JACOB CAME NEAR</a:t>
            </a:r>
            <a:endParaRPr lang="en-ZA" dirty="0"/>
          </a:p>
        </p:txBody>
      </p:sp>
      <p:sp>
        <p:nvSpPr>
          <p:cNvPr id="3" name="Content Placeholder 2"/>
          <p:cNvSpPr>
            <a:spLocks noGrp="1"/>
          </p:cNvSpPr>
          <p:nvPr>
            <p:ph idx="1"/>
          </p:nvPr>
        </p:nvSpPr>
        <p:spPr/>
        <p:txBody>
          <a:bodyPr>
            <a:normAutofit/>
          </a:bodyPr>
          <a:lstStyle/>
          <a:p>
            <a:r>
              <a:rPr lang="en-ZA" dirty="0" smtClean="0"/>
              <a:t>It was specifically from a “</a:t>
            </a:r>
            <a:r>
              <a:rPr lang="en-ZA" i="1" dirty="0" smtClean="0"/>
              <a:t>field” </a:t>
            </a:r>
            <a:r>
              <a:rPr lang="en-ZA" dirty="0" smtClean="0"/>
              <a:t>that </a:t>
            </a:r>
            <a:r>
              <a:rPr lang="en-ZA" dirty="0" smtClean="0"/>
              <a:t>Isaac </a:t>
            </a:r>
            <a:r>
              <a:rPr lang="en-ZA" dirty="0" smtClean="0"/>
              <a:t>searched for the Almighty. What was he trying </a:t>
            </a:r>
            <a:r>
              <a:rPr lang="en-ZA" dirty="0" smtClean="0"/>
              <a:t>to find </a:t>
            </a:r>
            <a:r>
              <a:rPr lang="en-ZA" dirty="0" smtClean="0"/>
              <a:t>in the </a:t>
            </a:r>
            <a:r>
              <a:rPr lang="en-ZA" i="1" dirty="0" smtClean="0"/>
              <a:t>“field”? </a:t>
            </a:r>
            <a:r>
              <a:rPr lang="en-ZA" dirty="0" smtClean="0"/>
              <a:t>The answer lies in the scent of the Garden of Eden, which permeated </a:t>
            </a:r>
            <a:r>
              <a:rPr lang="en-ZA" dirty="0" smtClean="0"/>
              <a:t>Paradise prior </a:t>
            </a:r>
            <a:r>
              <a:rPr lang="en-ZA" dirty="0" smtClean="0"/>
              <a:t>to the sin of Adam, at a time before man was relegated to work the cursed ground</a:t>
            </a:r>
            <a:r>
              <a:rPr lang="en-ZA" dirty="0" smtClean="0"/>
              <a:t>. So </a:t>
            </a:r>
            <a:r>
              <a:rPr lang="en-ZA" dirty="0" smtClean="0"/>
              <a:t>in our current </a:t>
            </a:r>
            <a:r>
              <a:rPr lang="en-ZA" dirty="0" err="1" smtClean="0"/>
              <a:t>parasha</a:t>
            </a:r>
            <a:r>
              <a:rPr lang="en-ZA" dirty="0" smtClean="0"/>
              <a:t>, when </a:t>
            </a:r>
            <a:r>
              <a:rPr lang="en-ZA" dirty="0" smtClean="0"/>
              <a:t>Jacob  entered</a:t>
            </a:r>
            <a:r>
              <a:rPr lang="en-ZA" dirty="0" smtClean="0"/>
              <a:t>, </a:t>
            </a:r>
            <a:r>
              <a:rPr lang="en-ZA" dirty="0" smtClean="0"/>
              <a:t>Isaac smelled </a:t>
            </a:r>
            <a:r>
              <a:rPr lang="en-ZA" dirty="0" smtClean="0"/>
              <a:t>the aroma of the </a:t>
            </a:r>
            <a:r>
              <a:rPr lang="en-ZA" i="1" dirty="0" smtClean="0"/>
              <a:t>“field</a:t>
            </a:r>
            <a:r>
              <a:rPr lang="en-ZA" dirty="0" smtClean="0"/>
              <a:t>” of </a:t>
            </a:r>
            <a:r>
              <a:rPr lang="en-ZA" dirty="0" smtClean="0"/>
              <a:t>the Garden </a:t>
            </a:r>
            <a:r>
              <a:rPr lang="en-ZA" dirty="0" smtClean="0"/>
              <a:t>of Eden. He believed that his aggressive son, </a:t>
            </a:r>
            <a:r>
              <a:rPr lang="en-ZA" dirty="0" smtClean="0"/>
              <a:t>Esau, </a:t>
            </a:r>
            <a:r>
              <a:rPr lang="en-ZA" dirty="0" smtClean="0"/>
              <a:t>had succeeded in returning the scent </a:t>
            </a:r>
            <a:r>
              <a:rPr lang="en-ZA" dirty="0" smtClean="0"/>
              <a:t>of Paradise </a:t>
            </a:r>
            <a:r>
              <a:rPr lang="en-ZA" dirty="0" smtClean="0"/>
              <a:t>to the world. He believed that the physical (</a:t>
            </a:r>
            <a:r>
              <a:rPr lang="en-ZA" dirty="0" smtClean="0"/>
              <a:t>Esau) </a:t>
            </a:r>
            <a:r>
              <a:rPr lang="en-ZA" dirty="0" smtClean="0"/>
              <a:t>had somehow acquired spirituality. </a:t>
            </a:r>
            <a:r>
              <a:rPr lang="en-ZA" dirty="0" smtClean="0"/>
              <a:t>Of course</a:t>
            </a:r>
            <a:r>
              <a:rPr lang="en-ZA" dirty="0" smtClean="0"/>
              <a:t>, when the real </a:t>
            </a:r>
            <a:r>
              <a:rPr lang="en-ZA" dirty="0" smtClean="0"/>
              <a:t>Esau </a:t>
            </a:r>
            <a:r>
              <a:rPr lang="en-ZA" dirty="0" smtClean="0"/>
              <a:t>entered, </a:t>
            </a:r>
            <a:r>
              <a:rPr lang="en-ZA" dirty="0" smtClean="0"/>
              <a:t>“Isaac </a:t>
            </a:r>
            <a:r>
              <a:rPr lang="en-ZA" dirty="0" smtClean="0"/>
              <a:t>trembles” and sadly realizes his error:</a:t>
            </a:r>
          </a:p>
          <a:p>
            <a:pPr algn="ctr"/>
            <a:r>
              <a:rPr lang="en-ZA" i="1" dirty="0" smtClean="0">
                <a:solidFill>
                  <a:srgbClr val="004821"/>
                </a:solidFill>
              </a:rPr>
              <a:t>Then </a:t>
            </a:r>
            <a:r>
              <a:rPr lang="en-ZA" i="1" dirty="0" err="1" smtClean="0">
                <a:solidFill>
                  <a:srgbClr val="004821"/>
                </a:solidFill>
              </a:rPr>
              <a:t>Yitsḥaq</a:t>
            </a:r>
            <a:r>
              <a:rPr lang="en-ZA" i="1" dirty="0" smtClean="0">
                <a:solidFill>
                  <a:srgbClr val="004821"/>
                </a:solidFill>
              </a:rPr>
              <a:t> trembled exceedingly, and said, “Who was it then who hunted wild game and brought it to me? And I ate all of it before you came, and I have blessed him. Yea, he is blessed.” </a:t>
            </a:r>
            <a:r>
              <a:rPr lang="en-ZA" b="1" i="1" dirty="0" smtClean="0">
                <a:solidFill>
                  <a:srgbClr val="004821"/>
                </a:solidFill>
              </a:rPr>
              <a:t>(</a:t>
            </a:r>
            <a:r>
              <a:rPr lang="en-ZA" b="1" i="1" dirty="0" smtClean="0">
                <a:solidFill>
                  <a:srgbClr val="004821"/>
                </a:solidFill>
              </a:rPr>
              <a:t>Genesis 27:33)</a:t>
            </a:r>
          </a:p>
          <a:p>
            <a:r>
              <a:rPr lang="en-ZA" dirty="0" smtClean="0"/>
              <a:t>n </a:t>
            </a:r>
            <a:r>
              <a:rPr lang="en-ZA" dirty="0" smtClean="0"/>
              <a:t>reality, it turned out to be </a:t>
            </a:r>
            <a:r>
              <a:rPr lang="en-ZA" dirty="0" smtClean="0"/>
              <a:t>Jacob, </a:t>
            </a:r>
            <a:r>
              <a:rPr lang="en-ZA" dirty="0" smtClean="0"/>
              <a:t>the one who sat and learned in the tents, and not </a:t>
            </a:r>
            <a:r>
              <a:rPr lang="en-ZA" dirty="0" smtClean="0"/>
              <a:t>Esau, the hunter</a:t>
            </a:r>
            <a:r>
              <a:rPr lang="en-ZA" dirty="0" smtClean="0"/>
              <a:t>, who radiated the scent of Paradise.</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SCENT OF PARADISE</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We find the concept of “</a:t>
            </a:r>
            <a:r>
              <a:rPr lang="en-ZA" i="1" dirty="0" smtClean="0"/>
              <a:t>smell” </a:t>
            </a:r>
            <a:r>
              <a:rPr lang="en-ZA" dirty="0" smtClean="0"/>
              <a:t>in relation to another who carried the scent of Paradise …the </a:t>
            </a:r>
            <a:r>
              <a:rPr lang="en-ZA" dirty="0" smtClean="0"/>
              <a:t>Messiah of </a:t>
            </a:r>
            <a:r>
              <a:rPr lang="en-ZA" dirty="0" smtClean="0"/>
              <a:t>Israel. The prophet Isaiah speaks of Him:</a:t>
            </a:r>
          </a:p>
          <a:p>
            <a:pPr algn="ctr">
              <a:lnSpc>
                <a:spcPts val="2200"/>
              </a:lnSpc>
            </a:pPr>
            <a:r>
              <a:rPr lang="en-ZA" i="1" dirty="0" smtClean="0">
                <a:solidFill>
                  <a:srgbClr val="004821"/>
                </a:solidFill>
              </a:rPr>
              <a:t>And a Rod shall come forth from the stump of </a:t>
            </a:r>
            <a:r>
              <a:rPr lang="en-ZA" i="1" dirty="0" err="1" smtClean="0">
                <a:solidFill>
                  <a:srgbClr val="004821"/>
                </a:solidFill>
              </a:rPr>
              <a:t>Yishai</a:t>
            </a:r>
            <a:r>
              <a:rPr lang="en-ZA" i="1" dirty="0" smtClean="0">
                <a:solidFill>
                  <a:srgbClr val="004821"/>
                </a:solidFill>
              </a:rPr>
              <a:t>, and a Sprout from his roots shall bear fruit. The Spirit of </a:t>
            </a:r>
            <a:r>
              <a:rPr lang="he-IL" i="1" dirty="0" smtClean="0">
                <a:solidFill>
                  <a:srgbClr val="004821"/>
                </a:solidFill>
              </a:rPr>
              <a:t>יהוה</a:t>
            </a:r>
            <a:r>
              <a:rPr lang="en-ZA" i="1" dirty="0" smtClean="0">
                <a:solidFill>
                  <a:srgbClr val="004821"/>
                </a:solidFill>
              </a:rPr>
              <a:t> shall rest upon Him – the Spirit of wisdom and understanding, the Spirit of counsel and might, the Spirit of knowledge and of the fear of </a:t>
            </a:r>
            <a:r>
              <a:rPr lang="he-IL" i="1" dirty="0" smtClean="0">
                <a:solidFill>
                  <a:srgbClr val="004821"/>
                </a:solidFill>
              </a:rPr>
              <a:t>יהוה</a:t>
            </a:r>
            <a:r>
              <a:rPr lang="en-US" i="1" dirty="0" smtClean="0">
                <a:solidFill>
                  <a:srgbClr val="004821"/>
                </a:solidFill>
              </a:rPr>
              <a:t>,</a:t>
            </a:r>
            <a:r>
              <a:rPr lang="en-ZA" i="1" dirty="0" smtClean="0">
                <a:solidFill>
                  <a:srgbClr val="004821"/>
                </a:solidFill>
              </a:rPr>
              <a:t> and shall make Him </a:t>
            </a:r>
            <a:r>
              <a:rPr lang="en-ZA" i="1" dirty="0" smtClean="0">
                <a:solidFill>
                  <a:srgbClr val="004821"/>
                </a:solidFill>
              </a:rPr>
              <a:t>breathe </a:t>
            </a:r>
            <a:r>
              <a:rPr lang="en-ZA" b="1" i="1" dirty="0" smtClean="0">
                <a:solidFill>
                  <a:srgbClr val="004821"/>
                </a:solidFill>
              </a:rPr>
              <a:t>(SMELL) </a:t>
            </a:r>
            <a:r>
              <a:rPr lang="en-ZA" i="1" dirty="0" smtClean="0">
                <a:solidFill>
                  <a:srgbClr val="004821"/>
                </a:solidFill>
              </a:rPr>
              <a:t>in the fear of </a:t>
            </a:r>
            <a:r>
              <a:rPr lang="he-IL" i="1" dirty="0" smtClean="0">
                <a:solidFill>
                  <a:srgbClr val="004821"/>
                </a:solidFill>
              </a:rPr>
              <a:t>יהוה</a:t>
            </a:r>
            <a:r>
              <a:rPr lang="en-ZA" i="1" dirty="0" smtClean="0">
                <a:solidFill>
                  <a:srgbClr val="004821"/>
                </a:solidFill>
              </a:rPr>
              <a:t>. And He shall not judge by the sight of His eyes, nor decide by the hearing of His ears. </a:t>
            </a:r>
            <a:r>
              <a:rPr lang="en-US" b="1" i="1" dirty="0" smtClean="0">
                <a:solidFill>
                  <a:srgbClr val="004821"/>
                </a:solidFill>
              </a:rPr>
              <a:t>(</a:t>
            </a:r>
            <a:r>
              <a:rPr lang="en-US" b="1" i="1" dirty="0" smtClean="0">
                <a:solidFill>
                  <a:srgbClr val="004821"/>
                </a:solidFill>
              </a:rPr>
              <a:t>Isaiah </a:t>
            </a:r>
            <a:r>
              <a:rPr lang="en-US" b="1" i="1" dirty="0" smtClean="0">
                <a:solidFill>
                  <a:srgbClr val="004821"/>
                </a:solidFill>
              </a:rPr>
              <a:t>11:1-3)</a:t>
            </a:r>
            <a:endParaRPr lang="en-US" b="1" i="1" dirty="0" smtClean="0">
              <a:solidFill>
                <a:srgbClr val="004821"/>
              </a:solidFill>
            </a:endParaRPr>
          </a:p>
          <a:p>
            <a:pPr>
              <a:lnSpc>
                <a:spcPts val="2200"/>
              </a:lnSpc>
            </a:pPr>
            <a:r>
              <a:rPr lang="en-ZA" dirty="0" smtClean="0"/>
              <a:t>His </a:t>
            </a:r>
            <a:r>
              <a:rPr lang="en-ZA" dirty="0" smtClean="0"/>
              <a:t>characteristic feature is His sense of “</a:t>
            </a:r>
            <a:r>
              <a:rPr lang="en-ZA" i="1" dirty="0" smtClean="0"/>
              <a:t>smell”. </a:t>
            </a:r>
            <a:r>
              <a:rPr lang="en-ZA" dirty="0" smtClean="0"/>
              <a:t>How will He pass judgment without</a:t>
            </a:r>
            <a:r>
              <a:rPr lang="en-ZA" i="1" dirty="0" smtClean="0"/>
              <a:t> “seeing” </a:t>
            </a:r>
            <a:r>
              <a:rPr lang="en-ZA" i="1" dirty="0" smtClean="0"/>
              <a:t>or </a:t>
            </a:r>
            <a:r>
              <a:rPr lang="en-ZA" dirty="0" smtClean="0"/>
              <a:t>“</a:t>
            </a:r>
            <a:r>
              <a:rPr lang="en-ZA" i="1" dirty="0" smtClean="0"/>
              <a:t>hearing”? </a:t>
            </a:r>
            <a:r>
              <a:rPr lang="en-ZA" dirty="0" smtClean="0"/>
              <a:t>It appears that His sense of </a:t>
            </a:r>
            <a:r>
              <a:rPr lang="en-ZA" i="1" dirty="0" smtClean="0"/>
              <a:t>“smell” </a:t>
            </a:r>
            <a:r>
              <a:rPr lang="en-ZA" dirty="0" smtClean="0"/>
              <a:t>will allow Him to judge. The Messiah has the </a:t>
            </a:r>
            <a:r>
              <a:rPr lang="en-ZA" dirty="0" smtClean="0"/>
              <a:t>ability to </a:t>
            </a:r>
            <a:r>
              <a:rPr lang="en-ZA" dirty="0" smtClean="0"/>
              <a:t>judge one by his internal reality, and not solely on what can be seen or heard on the outside</a:t>
            </a:r>
            <a:r>
              <a:rPr lang="en-ZA" dirty="0" smtClean="0"/>
              <a:t>. Scent </a:t>
            </a:r>
            <a:r>
              <a:rPr lang="en-ZA" dirty="0" smtClean="0"/>
              <a:t>is that presence that is concealed and hidden from the eye’s view. </a:t>
            </a:r>
            <a:r>
              <a:rPr lang="en-ZA" dirty="0" smtClean="0"/>
              <a:t>Isaac </a:t>
            </a:r>
            <a:r>
              <a:rPr lang="en-ZA" dirty="0" smtClean="0"/>
              <a:t>is able to detect one sure thing. He </a:t>
            </a:r>
            <a:r>
              <a:rPr lang="en-ZA" i="1" dirty="0" smtClean="0"/>
              <a:t>“smells</a:t>
            </a:r>
            <a:r>
              <a:rPr lang="en-ZA" i="1" dirty="0" smtClean="0"/>
              <a:t>” </a:t>
            </a:r>
            <a:r>
              <a:rPr lang="en-ZA" dirty="0" smtClean="0"/>
              <a:t>on </a:t>
            </a:r>
            <a:r>
              <a:rPr lang="en-ZA" dirty="0" smtClean="0"/>
              <a:t>the one before him, the scent of the Garden of Eden. From this alone, he is happy to bless the </a:t>
            </a:r>
            <a:r>
              <a:rPr lang="en-ZA" dirty="0" smtClean="0"/>
              <a:t>one who </a:t>
            </a:r>
            <a:r>
              <a:rPr lang="en-ZA" dirty="0" smtClean="0"/>
              <a:t>stands before him who he believes to be </a:t>
            </a:r>
            <a:r>
              <a:rPr lang="en-ZA" dirty="0" smtClean="0"/>
              <a:t>Esau.</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TOLDOT</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dirty="0" smtClean="0"/>
              <a:t> In the first verse of our </a:t>
            </a:r>
            <a:r>
              <a:rPr lang="en-ZA" dirty="0" err="1" smtClean="0"/>
              <a:t>parsha</a:t>
            </a:r>
            <a:r>
              <a:rPr lang="en-ZA" dirty="0" smtClean="0"/>
              <a:t> this week and in six other verses, </a:t>
            </a:r>
            <a:r>
              <a:rPr lang="en-ZA" i="1" dirty="0" smtClean="0"/>
              <a:t>“</a:t>
            </a:r>
            <a:r>
              <a:rPr lang="en-ZA" i="1" dirty="0" err="1" smtClean="0"/>
              <a:t>Toldot</a:t>
            </a:r>
            <a:r>
              <a:rPr lang="en-ZA" i="1" dirty="0" smtClean="0"/>
              <a:t>” </a:t>
            </a:r>
            <a:r>
              <a:rPr lang="en-ZA" dirty="0" smtClean="0"/>
              <a:t>is spelled </a:t>
            </a:r>
            <a:r>
              <a:rPr lang="en-ZA" i="1" dirty="0" smtClean="0"/>
              <a:t>“</a:t>
            </a:r>
            <a:r>
              <a:rPr lang="en-ZA" i="1" dirty="0" err="1" smtClean="0"/>
              <a:t>Tav</a:t>
            </a:r>
            <a:r>
              <a:rPr lang="en-ZA" i="1" dirty="0" smtClean="0"/>
              <a:t>-</a:t>
            </a:r>
            <a:r>
              <a:rPr lang="en-ZA" i="1" dirty="0" err="1" smtClean="0"/>
              <a:t>vav</a:t>
            </a:r>
            <a:r>
              <a:rPr lang="en-ZA" i="1" dirty="0" smtClean="0"/>
              <a:t>-lamed-</a:t>
            </a:r>
            <a:r>
              <a:rPr lang="en-ZA" i="1" dirty="0" err="1" smtClean="0"/>
              <a:t>dalet</a:t>
            </a:r>
            <a:r>
              <a:rPr lang="en-ZA" i="1" dirty="0" smtClean="0"/>
              <a:t>-</a:t>
            </a:r>
            <a:r>
              <a:rPr lang="en-ZA" i="1" dirty="0" err="1" smtClean="0"/>
              <a:t>tav</a:t>
            </a:r>
            <a:r>
              <a:rPr lang="en-ZA" i="1" dirty="0" smtClean="0"/>
              <a:t>”. </a:t>
            </a:r>
            <a:r>
              <a:rPr lang="en-ZA" dirty="0" smtClean="0"/>
              <a:t>The word “</a:t>
            </a:r>
            <a:r>
              <a:rPr lang="en-ZA" i="1" dirty="0" err="1" smtClean="0"/>
              <a:t>toldot</a:t>
            </a:r>
            <a:r>
              <a:rPr lang="en-ZA" i="1" dirty="0" smtClean="0"/>
              <a:t>” </a:t>
            </a:r>
            <a:r>
              <a:rPr lang="en-ZA" dirty="0" smtClean="0"/>
              <a:t>appears 39 times in the </a:t>
            </a:r>
            <a:r>
              <a:rPr lang="en-ZA" dirty="0" err="1" smtClean="0"/>
              <a:t>TaNaK</a:t>
            </a:r>
            <a:r>
              <a:rPr lang="en-ZA" dirty="0" smtClean="0"/>
              <a:t>, and with 7 variations in spelling. </a:t>
            </a:r>
          </a:p>
          <a:p>
            <a:pPr algn="just">
              <a:lnSpc>
                <a:spcPts val="2300"/>
              </a:lnSpc>
            </a:pPr>
            <a:r>
              <a:rPr lang="en-ZA" dirty="0" smtClean="0"/>
              <a:t>In </a:t>
            </a:r>
            <a:r>
              <a:rPr lang="en-ZA" i="1" dirty="0" smtClean="0"/>
              <a:t>Genesis 2:4</a:t>
            </a:r>
            <a:r>
              <a:rPr lang="en-ZA" dirty="0" smtClean="0"/>
              <a:t>, when Torah speaks of the </a:t>
            </a:r>
            <a:r>
              <a:rPr lang="en-ZA" i="1" dirty="0" smtClean="0"/>
              <a:t>“</a:t>
            </a:r>
            <a:r>
              <a:rPr lang="en-ZA" i="1" dirty="0" err="1" smtClean="0"/>
              <a:t>toldot</a:t>
            </a:r>
            <a:r>
              <a:rPr lang="en-ZA" i="1" dirty="0" smtClean="0"/>
              <a:t>” </a:t>
            </a:r>
            <a:r>
              <a:rPr lang="en-ZA" dirty="0" smtClean="0"/>
              <a:t>(births or generations) of the heavens and the earth, </a:t>
            </a:r>
            <a:r>
              <a:rPr lang="en-ZA" i="1" dirty="0" smtClean="0"/>
              <a:t>“</a:t>
            </a:r>
            <a:r>
              <a:rPr lang="en-ZA" i="1" dirty="0" err="1" smtClean="0"/>
              <a:t>toldot</a:t>
            </a:r>
            <a:r>
              <a:rPr lang="en-ZA" i="1" dirty="0" smtClean="0"/>
              <a:t>” </a:t>
            </a:r>
            <a:r>
              <a:rPr lang="en-ZA" dirty="0" smtClean="0"/>
              <a:t>is spelled “</a:t>
            </a:r>
            <a:r>
              <a:rPr lang="en-ZA" dirty="0" err="1" smtClean="0"/>
              <a:t>tav</a:t>
            </a:r>
            <a:r>
              <a:rPr lang="en-ZA" dirty="0" smtClean="0"/>
              <a:t>-</a:t>
            </a:r>
            <a:r>
              <a:rPr lang="en-ZA" dirty="0" err="1" smtClean="0"/>
              <a:t>vav</a:t>
            </a:r>
            <a:r>
              <a:rPr lang="en-ZA" dirty="0" smtClean="0"/>
              <a:t>-lamed-</a:t>
            </a:r>
            <a:r>
              <a:rPr lang="en-ZA" dirty="0" err="1" smtClean="0"/>
              <a:t>dalet</a:t>
            </a:r>
            <a:r>
              <a:rPr lang="en-ZA" dirty="0" smtClean="0"/>
              <a:t>-</a:t>
            </a:r>
            <a:r>
              <a:rPr lang="en-ZA" dirty="0" err="1" smtClean="0"/>
              <a:t>vav</a:t>
            </a:r>
            <a:r>
              <a:rPr lang="en-ZA" dirty="0" smtClean="0"/>
              <a:t>-</a:t>
            </a:r>
            <a:r>
              <a:rPr lang="en-ZA" dirty="0" err="1" smtClean="0"/>
              <a:t>tav</a:t>
            </a:r>
            <a:r>
              <a:rPr lang="en-ZA" dirty="0" smtClean="0"/>
              <a:t>”. The other variations have diminished spelling, or omitted letters; that is, until we get to </a:t>
            </a:r>
            <a:r>
              <a:rPr lang="en-ZA" i="1" dirty="0" smtClean="0"/>
              <a:t>Ruth 4:18</a:t>
            </a:r>
            <a:r>
              <a:rPr lang="en-ZA" dirty="0" smtClean="0"/>
              <a:t>, where the spelling of “</a:t>
            </a:r>
            <a:r>
              <a:rPr lang="en-ZA" i="1" dirty="0" err="1" smtClean="0"/>
              <a:t>toldot</a:t>
            </a:r>
            <a:r>
              <a:rPr lang="en-ZA" dirty="0" smtClean="0"/>
              <a:t>” is restored to its full spelling. In Hebrew thought it is taught that in Torah the spelling of </a:t>
            </a:r>
            <a:r>
              <a:rPr lang="en-ZA" dirty="0" err="1" smtClean="0"/>
              <a:t>toldot</a:t>
            </a:r>
            <a:r>
              <a:rPr lang="en-ZA" dirty="0" smtClean="0"/>
              <a:t> / generations was diminished after the fall of man in the Garden of Eden, because the generations of man were diminished by Adam’s disobedience. Further, it was restored to its fullness in </a:t>
            </a:r>
            <a:r>
              <a:rPr lang="en-ZA" i="1" dirty="0" smtClean="0"/>
              <a:t>Ruth 4:18</a:t>
            </a:r>
            <a:r>
              <a:rPr lang="en-ZA" dirty="0" smtClean="0"/>
              <a:t>, as it is here, that the Scriptures detail the </a:t>
            </a:r>
            <a:r>
              <a:rPr lang="en-ZA" dirty="0" err="1" smtClean="0"/>
              <a:t>toldot</a:t>
            </a:r>
            <a:r>
              <a:rPr lang="en-ZA" dirty="0" smtClean="0"/>
              <a:t> / birthing’s leading up to King David, who is a picture of Mashiach, who restores the fullness of the generations of man, at His coming. Thus, we have “</a:t>
            </a:r>
            <a:r>
              <a:rPr lang="en-ZA" dirty="0" err="1" smtClean="0"/>
              <a:t>Tav</a:t>
            </a:r>
            <a:r>
              <a:rPr lang="en-ZA" dirty="0" smtClean="0"/>
              <a:t>-</a:t>
            </a:r>
            <a:r>
              <a:rPr lang="en-ZA" dirty="0" err="1" smtClean="0"/>
              <a:t>vav</a:t>
            </a:r>
            <a:r>
              <a:rPr lang="en-ZA" dirty="0" smtClean="0"/>
              <a:t>-lamed-</a:t>
            </a:r>
            <a:r>
              <a:rPr lang="en-ZA" dirty="0" err="1" smtClean="0"/>
              <a:t>dalet</a:t>
            </a:r>
            <a:r>
              <a:rPr lang="en-ZA" dirty="0" smtClean="0"/>
              <a:t>-</a:t>
            </a:r>
            <a:r>
              <a:rPr lang="en-ZA" dirty="0" err="1" smtClean="0"/>
              <a:t>vav</a:t>
            </a:r>
            <a:r>
              <a:rPr lang="en-ZA" dirty="0" smtClean="0"/>
              <a:t>-</a:t>
            </a:r>
            <a:r>
              <a:rPr lang="en-ZA" dirty="0" err="1" smtClean="0"/>
              <a:t>tav</a:t>
            </a:r>
            <a:r>
              <a:rPr lang="en-ZA" dirty="0" smtClean="0"/>
              <a:t>” as the full expression of “</a:t>
            </a:r>
            <a:r>
              <a:rPr lang="en-ZA" i="1" dirty="0" smtClean="0"/>
              <a:t>Generations”. </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FRAGRANCE OF THE MESSIAH</a:t>
            </a:r>
            <a:endParaRPr lang="en-ZA" dirty="0"/>
          </a:p>
        </p:txBody>
      </p:sp>
      <p:sp>
        <p:nvSpPr>
          <p:cNvPr id="3" name="Content Placeholder 2"/>
          <p:cNvSpPr>
            <a:spLocks noGrp="1"/>
          </p:cNvSpPr>
          <p:nvPr>
            <p:ph idx="1"/>
          </p:nvPr>
        </p:nvSpPr>
        <p:spPr/>
        <p:txBody>
          <a:bodyPr>
            <a:normAutofit lnSpcReduction="10000"/>
          </a:bodyPr>
          <a:lstStyle/>
          <a:p>
            <a:r>
              <a:rPr lang="en-ZA" dirty="0" smtClean="0"/>
              <a:t>Thus we gain more insight from </a:t>
            </a:r>
            <a:r>
              <a:rPr lang="en-ZA" dirty="0" smtClean="0"/>
              <a:t>Isaac’s </a:t>
            </a:r>
            <a:r>
              <a:rPr lang="en-ZA" dirty="0" smtClean="0"/>
              <a:t>words in </a:t>
            </a:r>
            <a:r>
              <a:rPr lang="en-ZA" b="1" i="1" dirty="0" smtClean="0">
                <a:solidFill>
                  <a:srgbClr val="004821"/>
                </a:solidFill>
              </a:rPr>
              <a:t>Genesis </a:t>
            </a:r>
            <a:r>
              <a:rPr lang="en-ZA" b="1" i="1" dirty="0" smtClean="0">
                <a:solidFill>
                  <a:srgbClr val="004821"/>
                </a:solidFill>
              </a:rPr>
              <a:t>27:27</a:t>
            </a:r>
            <a:r>
              <a:rPr lang="en-ZA" dirty="0" smtClean="0"/>
              <a:t>… </a:t>
            </a:r>
            <a:r>
              <a:rPr lang="en-ZA" dirty="0" smtClean="0">
                <a:solidFill>
                  <a:srgbClr val="004821"/>
                </a:solidFill>
              </a:rPr>
              <a:t>“</a:t>
            </a:r>
            <a:r>
              <a:rPr lang="en-ZA" i="1" dirty="0" smtClean="0">
                <a:solidFill>
                  <a:srgbClr val="004821"/>
                </a:solidFill>
              </a:rPr>
              <a:t>See the smell of my son</a:t>
            </a:r>
            <a:r>
              <a:rPr lang="en-ZA" i="1" dirty="0" smtClean="0">
                <a:solidFill>
                  <a:srgbClr val="004821"/>
                </a:solidFill>
              </a:rPr>
              <a:t>!” </a:t>
            </a:r>
            <a:r>
              <a:rPr lang="en-ZA" dirty="0" smtClean="0"/>
              <a:t>What </a:t>
            </a:r>
            <a:r>
              <a:rPr lang="en-ZA" dirty="0" smtClean="0"/>
              <a:t>is true on the inside cannot be totally concealed. The “</a:t>
            </a:r>
            <a:r>
              <a:rPr lang="en-ZA" i="1" dirty="0" smtClean="0"/>
              <a:t>smell” </a:t>
            </a:r>
            <a:r>
              <a:rPr lang="en-ZA" dirty="0" smtClean="0"/>
              <a:t>is what </a:t>
            </a:r>
            <a:r>
              <a:rPr lang="en-ZA" dirty="0" smtClean="0"/>
              <a:t>Isaac</a:t>
            </a:r>
            <a:r>
              <a:rPr lang="en-ZA" i="1" dirty="0" smtClean="0"/>
              <a:t> </a:t>
            </a:r>
            <a:r>
              <a:rPr lang="en-ZA" i="1" dirty="0" smtClean="0"/>
              <a:t>“saw</a:t>
            </a:r>
            <a:r>
              <a:rPr lang="en-ZA" i="1" dirty="0" smtClean="0"/>
              <a:t>”. </a:t>
            </a:r>
            <a:r>
              <a:rPr lang="en-ZA" dirty="0" smtClean="0"/>
              <a:t>Sacrifices were pictures of the Messiah that sent up “</a:t>
            </a:r>
            <a:r>
              <a:rPr lang="en-ZA" i="1" dirty="0" smtClean="0"/>
              <a:t>sweet aromas</a:t>
            </a:r>
            <a:r>
              <a:rPr lang="en-ZA" dirty="0" smtClean="0"/>
              <a:t>” to the Almighty:</a:t>
            </a:r>
          </a:p>
          <a:p>
            <a:pPr algn="ctr"/>
            <a:r>
              <a:rPr lang="en-ZA" i="1" dirty="0" smtClean="0">
                <a:solidFill>
                  <a:srgbClr val="004821"/>
                </a:solidFill>
              </a:rPr>
              <a:t>“And prepare the other lamb between the evenings. And with it prepare the grain offering and the drink offering, as in the morning, for a sweet fragrance, an offering made by fire to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 </a:t>
            </a:r>
            <a:r>
              <a:rPr lang="en-US" b="1" i="1" dirty="0" smtClean="0">
                <a:solidFill>
                  <a:srgbClr val="004821"/>
                </a:solidFill>
              </a:rPr>
              <a:t>(</a:t>
            </a:r>
            <a:r>
              <a:rPr lang="en-US" b="1" i="1" dirty="0" smtClean="0">
                <a:solidFill>
                  <a:srgbClr val="004821"/>
                </a:solidFill>
              </a:rPr>
              <a:t>Exodus 29:41)</a:t>
            </a:r>
          </a:p>
          <a:p>
            <a:r>
              <a:rPr lang="en-ZA" dirty="0" smtClean="0"/>
              <a:t>As </a:t>
            </a:r>
            <a:r>
              <a:rPr lang="en-ZA" dirty="0" smtClean="0"/>
              <a:t>believers in the Messiah of Israel, do we carry the “</a:t>
            </a:r>
            <a:r>
              <a:rPr lang="en-ZA" i="1" dirty="0" smtClean="0"/>
              <a:t>smell” </a:t>
            </a:r>
            <a:r>
              <a:rPr lang="en-ZA" dirty="0" smtClean="0"/>
              <a:t>of the </a:t>
            </a:r>
            <a:r>
              <a:rPr lang="en-ZA" i="1" dirty="0" smtClean="0"/>
              <a:t>“Messiah”, </a:t>
            </a:r>
            <a:r>
              <a:rPr lang="en-ZA" dirty="0" smtClean="0"/>
              <a:t>the same which </a:t>
            </a:r>
            <a:r>
              <a:rPr lang="en-ZA" dirty="0" smtClean="0"/>
              <a:t>was present </a:t>
            </a:r>
            <a:r>
              <a:rPr lang="en-ZA" dirty="0" smtClean="0"/>
              <a:t>in the Garden of Eden?</a:t>
            </a:r>
          </a:p>
          <a:p>
            <a:pPr algn="ctr"/>
            <a:r>
              <a:rPr lang="en-ZA" i="1" dirty="0" smtClean="0">
                <a:solidFill>
                  <a:srgbClr val="004821"/>
                </a:solidFill>
              </a:rPr>
              <a:t>But thanks be to Elohim who always leads us on, to overcome in Messiah, and manifests through us the fragrance of His knowledge in every place. Because we are to Elohim the fragrance of Messiah among those who are being saved and among those who are perishing. To the one we are the smell of death to death, and to the other the fragrance of life to life. And who is competent for these? </a:t>
            </a:r>
            <a:r>
              <a:rPr lang="en-ZA" b="1" i="1" dirty="0" smtClean="0">
                <a:solidFill>
                  <a:srgbClr val="004821"/>
                </a:solidFill>
              </a:rPr>
              <a:t>(</a:t>
            </a:r>
            <a:r>
              <a:rPr lang="en-ZA" b="1" i="1" dirty="0" smtClean="0">
                <a:solidFill>
                  <a:srgbClr val="004821"/>
                </a:solidFill>
              </a:rPr>
              <a:t>2 Corinthians 2:14-16)</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heckerboard(across)">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YAH’S FIELD</a:t>
            </a:r>
            <a:endParaRPr lang="en-ZA" dirty="0"/>
          </a:p>
        </p:txBody>
      </p:sp>
      <p:sp>
        <p:nvSpPr>
          <p:cNvPr id="3" name="Content Placeholder 2"/>
          <p:cNvSpPr>
            <a:spLocks noGrp="1"/>
          </p:cNvSpPr>
          <p:nvPr>
            <p:ph idx="1"/>
          </p:nvPr>
        </p:nvSpPr>
        <p:spPr/>
        <p:txBody>
          <a:bodyPr>
            <a:normAutofit lnSpcReduction="10000"/>
          </a:bodyPr>
          <a:lstStyle/>
          <a:p>
            <a:r>
              <a:rPr lang="en-ZA" dirty="0" smtClean="0"/>
              <a:t>Apostle Paul  informs </a:t>
            </a:r>
            <a:r>
              <a:rPr lang="en-ZA" dirty="0" smtClean="0"/>
              <a:t>us that we are “</a:t>
            </a:r>
            <a:r>
              <a:rPr lang="en-ZA" i="1" dirty="0" err="1" smtClean="0"/>
              <a:t>Yah’s</a:t>
            </a:r>
            <a:r>
              <a:rPr lang="en-ZA" i="1" dirty="0" smtClean="0"/>
              <a:t> </a:t>
            </a:r>
            <a:r>
              <a:rPr lang="en-ZA" i="1" dirty="0" smtClean="0"/>
              <a:t>field”</a:t>
            </a:r>
            <a:r>
              <a:rPr lang="en-ZA" dirty="0" smtClean="0"/>
              <a:t>:</a:t>
            </a:r>
            <a:endParaRPr lang="en-ZA" dirty="0" smtClean="0"/>
          </a:p>
          <a:p>
            <a:pPr algn="ctr"/>
            <a:r>
              <a:rPr lang="en-ZA" i="1" dirty="0" smtClean="0">
                <a:solidFill>
                  <a:srgbClr val="004821"/>
                </a:solidFill>
              </a:rPr>
              <a:t>for you are still fleshly. For since there is envy, and strife, and divisions among you, are you not fleshly and walking according to man? For when one says, “I am of </a:t>
            </a:r>
            <a:r>
              <a:rPr lang="en-ZA" i="1" dirty="0" err="1" smtClean="0">
                <a:solidFill>
                  <a:srgbClr val="004821"/>
                </a:solidFill>
              </a:rPr>
              <a:t>Sha’ul</a:t>
            </a:r>
            <a:r>
              <a:rPr lang="en-ZA" i="1" dirty="0" smtClean="0">
                <a:solidFill>
                  <a:srgbClr val="004821"/>
                </a:solidFill>
              </a:rPr>
              <a:t>,” and another, “I am of </a:t>
            </a:r>
            <a:r>
              <a:rPr lang="en-ZA" i="1" dirty="0" err="1" smtClean="0">
                <a:solidFill>
                  <a:srgbClr val="004821"/>
                </a:solidFill>
              </a:rPr>
              <a:t>Apollos</a:t>
            </a:r>
            <a:r>
              <a:rPr lang="en-ZA" i="1" dirty="0" smtClean="0">
                <a:solidFill>
                  <a:srgbClr val="004821"/>
                </a:solidFill>
              </a:rPr>
              <a:t>,” are you not fleshly? What then is </a:t>
            </a:r>
            <a:r>
              <a:rPr lang="en-ZA" i="1" dirty="0" err="1" smtClean="0">
                <a:solidFill>
                  <a:srgbClr val="004821"/>
                </a:solidFill>
              </a:rPr>
              <a:t>Apollos</a:t>
            </a:r>
            <a:r>
              <a:rPr lang="en-ZA" i="1" dirty="0" smtClean="0">
                <a:solidFill>
                  <a:srgbClr val="004821"/>
                </a:solidFill>
              </a:rPr>
              <a:t>, and what is </a:t>
            </a:r>
            <a:r>
              <a:rPr lang="en-ZA" i="1" dirty="0" err="1" smtClean="0">
                <a:solidFill>
                  <a:srgbClr val="004821"/>
                </a:solidFill>
              </a:rPr>
              <a:t>Sha’ul</a:t>
            </a:r>
            <a:r>
              <a:rPr lang="en-ZA" i="1" dirty="0" smtClean="0">
                <a:solidFill>
                  <a:srgbClr val="004821"/>
                </a:solidFill>
              </a:rPr>
              <a:t>, but servants through whom you believed, as the Master assigned to each? I planted, </a:t>
            </a:r>
            <a:r>
              <a:rPr lang="en-ZA" i="1" dirty="0" err="1" smtClean="0">
                <a:solidFill>
                  <a:srgbClr val="004821"/>
                </a:solidFill>
              </a:rPr>
              <a:t>Apollos</a:t>
            </a:r>
            <a:r>
              <a:rPr lang="en-ZA" i="1" dirty="0" smtClean="0">
                <a:solidFill>
                  <a:srgbClr val="004821"/>
                </a:solidFill>
              </a:rPr>
              <a:t> watered, but Elohim was giving growth. So neither he who plants nor he who waters is any at all, but Elohim who gives the increase. And he who plants and he who waters are one, and each one shall receive his own reward according to his own labour. For we are fellow workers of Elohim, </a:t>
            </a:r>
            <a:r>
              <a:rPr lang="en-ZA" b="1" i="1" dirty="0" smtClean="0">
                <a:solidFill>
                  <a:srgbClr val="004821"/>
                </a:solidFill>
              </a:rPr>
              <a:t>you are the field of Elohim</a:t>
            </a:r>
            <a:r>
              <a:rPr lang="en-ZA" i="1" dirty="0" smtClean="0">
                <a:solidFill>
                  <a:srgbClr val="004821"/>
                </a:solidFill>
              </a:rPr>
              <a:t>, </a:t>
            </a:r>
            <a:r>
              <a:rPr lang="en-ZA" b="1" i="1" dirty="0" smtClean="0">
                <a:solidFill>
                  <a:srgbClr val="004821"/>
                </a:solidFill>
              </a:rPr>
              <a:t>.... (</a:t>
            </a:r>
            <a:r>
              <a:rPr lang="en-ZA" b="1" i="1" dirty="0" smtClean="0">
                <a:solidFill>
                  <a:srgbClr val="004821"/>
                </a:solidFill>
              </a:rPr>
              <a:t>1 Corinthians 3:3-9)</a:t>
            </a:r>
          </a:p>
          <a:p>
            <a:r>
              <a:rPr lang="en-ZA" dirty="0" smtClean="0"/>
              <a:t>And </a:t>
            </a:r>
            <a:r>
              <a:rPr lang="en-ZA" dirty="0" smtClean="0"/>
              <a:t>one more verse…the prophet Amos speaks to how </a:t>
            </a:r>
            <a:r>
              <a:rPr lang="he-IL" dirty="0" smtClean="0"/>
              <a:t>יהוה</a:t>
            </a:r>
            <a:r>
              <a:rPr lang="en-ZA" dirty="0" smtClean="0"/>
              <a:t> </a:t>
            </a:r>
            <a:r>
              <a:rPr lang="en-ZA" dirty="0" smtClean="0"/>
              <a:t>feels about those who are putting in </a:t>
            </a:r>
            <a:r>
              <a:rPr lang="en-ZA" dirty="0" smtClean="0"/>
              <a:t>the motions </a:t>
            </a:r>
            <a:r>
              <a:rPr lang="en-ZA" dirty="0" smtClean="0"/>
              <a:t>without a sincere heart. </a:t>
            </a:r>
          </a:p>
          <a:p>
            <a:pPr algn="ctr"/>
            <a:r>
              <a:rPr lang="en-ZA" i="1" dirty="0" smtClean="0">
                <a:solidFill>
                  <a:srgbClr val="004821"/>
                </a:solidFill>
              </a:rPr>
              <a:t>I hate, I despise your feasts, and I will not smell a </a:t>
            </a:r>
            <a:r>
              <a:rPr lang="en-ZA" i="1" dirty="0" err="1" smtClean="0">
                <a:solidFill>
                  <a:srgbClr val="004821"/>
                </a:solidFill>
              </a:rPr>
              <a:t>savor</a:t>
            </a:r>
            <a:r>
              <a:rPr lang="en-ZA" i="1" dirty="0" smtClean="0">
                <a:solidFill>
                  <a:srgbClr val="004821"/>
                </a:solidFill>
              </a:rPr>
              <a:t> or take delight in your solemn assemblies</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Amos </a:t>
            </a:r>
            <a:r>
              <a:rPr lang="en-ZA" b="1" i="1" dirty="0" smtClean="0">
                <a:solidFill>
                  <a:srgbClr val="004821"/>
                </a:solidFill>
              </a:rPr>
              <a:t>5:21 AMP)</a:t>
            </a:r>
            <a:endParaRPr lang="en-ZA" b="1" i="1" dirty="0" smtClean="0">
              <a:solidFill>
                <a:srgbClr val="004821"/>
              </a:solidFill>
            </a:endParaRP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51</a:t>
            </a:fld>
            <a:endParaRPr lang="en-ZA"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WORKING FOR THE GOOD </a:t>
            </a:r>
            <a:br>
              <a:rPr lang="en-ZA" dirty="0" smtClean="0"/>
            </a:br>
            <a:r>
              <a:rPr lang="en-ZA" dirty="0" smtClean="0"/>
              <a:t>- THE </a:t>
            </a:r>
            <a:r>
              <a:rPr lang="en-ZA" dirty="0" smtClean="0"/>
              <a:t>PICTURE</a:t>
            </a:r>
            <a:endParaRPr lang="en-ZA" dirty="0"/>
          </a:p>
        </p:txBody>
      </p:sp>
      <p:sp>
        <p:nvSpPr>
          <p:cNvPr id="3" name="Content Placeholder 2"/>
          <p:cNvSpPr>
            <a:spLocks noGrp="1"/>
          </p:cNvSpPr>
          <p:nvPr>
            <p:ph idx="1"/>
          </p:nvPr>
        </p:nvSpPr>
        <p:spPr/>
        <p:txBody>
          <a:bodyPr>
            <a:noAutofit/>
          </a:bodyPr>
          <a:lstStyle/>
          <a:p>
            <a:pPr>
              <a:lnSpc>
                <a:spcPts val="2600"/>
              </a:lnSpc>
            </a:pPr>
            <a:r>
              <a:rPr lang="en-ZA" dirty="0" smtClean="0"/>
              <a:t>Isaac in his old age has become blind. Just like the many in Israel that are blind today. But, </a:t>
            </a:r>
            <a:r>
              <a:rPr lang="he-IL" dirty="0" smtClean="0"/>
              <a:t>יהוה</a:t>
            </a:r>
            <a:r>
              <a:rPr lang="en-ZA" dirty="0" smtClean="0"/>
              <a:t> had a plan in this blindness of Isaac. Isaac was not able to tell Israel from the world, Jacob from Esau; because, like the world Isaac had become blind. While he sought what the world (Edom) had to offer, the taste of wild game (the sensual pleasures of taste, etc), </a:t>
            </a:r>
            <a:r>
              <a:rPr lang="he-IL" dirty="0" smtClean="0"/>
              <a:t>יהוה</a:t>
            </a:r>
            <a:r>
              <a:rPr lang="en-ZA" dirty="0" smtClean="0"/>
              <a:t> had other plans. Rebecca encouraged Jacob (even said she would bear his curse, or punishment, if required) to pretend to be Esau in order to receive the first-born’s blessing, that went along with the birth-right. She prepared the meal, dressed Jacob in Esau’s clothing and even put goat skins on his arms and hands, in order to “circumvent” Isaac’s blessing of Esau. There’s Jacob’s name again, “</a:t>
            </a:r>
            <a:r>
              <a:rPr lang="en-ZA" dirty="0" err="1" smtClean="0"/>
              <a:t>Yah’s</a:t>
            </a:r>
            <a:r>
              <a:rPr lang="en-ZA" dirty="0" smtClean="0"/>
              <a:t> </a:t>
            </a:r>
            <a:r>
              <a:rPr lang="en-ZA" dirty="0" err="1" smtClean="0"/>
              <a:t>Supplanter</a:t>
            </a:r>
            <a:r>
              <a:rPr lang="en-ZA" dirty="0" smtClean="0"/>
              <a:t>”. </a:t>
            </a:r>
          </a:p>
          <a:p>
            <a:pPr algn="just">
              <a:lnSpc>
                <a:spcPts val="2600"/>
              </a:lnSpc>
            </a:pPr>
            <a:r>
              <a:rPr lang="en-ZA" b="1" dirty="0" smtClean="0">
                <a:solidFill>
                  <a:srgbClr val="002060"/>
                </a:solidFill>
              </a:rPr>
              <a:t>The picture: </a:t>
            </a:r>
            <a:r>
              <a:rPr lang="en-ZA" dirty="0" smtClean="0">
                <a:solidFill>
                  <a:srgbClr val="002060"/>
                </a:solidFill>
              </a:rPr>
              <a:t>Israel hidden in Edom’s clothing, hidden in the world’s clothing, so the blind cannot see him. </a:t>
            </a:r>
            <a:endParaRPr lang="en-ZA"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52</a:t>
            </a:fld>
            <a:endParaRPr lang="en-ZA"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BLESSING</a:t>
            </a:r>
            <a:endParaRPr lang="en-ZA" dirty="0"/>
          </a:p>
        </p:txBody>
      </p:sp>
      <p:sp>
        <p:nvSpPr>
          <p:cNvPr id="3" name="Content Placeholder 2"/>
          <p:cNvSpPr>
            <a:spLocks noGrp="1"/>
          </p:cNvSpPr>
          <p:nvPr>
            <p:ph idx="1"/>
          </p:nvPr>
        </p:nvSpPr>
        <p:spPr/>
        <p:txBody>
          <a:bodyPr>
            <a:noAutofit/>
          </a:bodyPr>
          <a:lstStyle/>
          <a:p>
            <a:pPr>
              <a:lnSpc>
                <a:spcPts val="2300"/>
              </a:lnSpc>
            </a:pPr>
            <a:r>
              <a:rPr lang="en-ZA" b="1" dirty="0" smtClean="0">
                <a:solidFill>
                  <a:srgbClr val="C00000"/>
                </a:solidFill>
              </a:rPr>
              <a:t>Legends of the Jews: </a:t>
            </a:r>
            <a:r>
              <a:rPr lang="en-ZA" i="1" dirty="0" smtClean="0">
                <a:solidFill>
                  <a:srgbClr val="C00000"/>
                </a:solidFill>
              </a:rPr>
              <a:t>The holy spirit filled Isaac, and he gave Jacob his tenfold blessing: "God give thee of the dew of heaven," the celestial dew wherewith God will awaken the pious to new life in days to come; "and of the fatness of the earth," the goods of this world; "and plenty of corn and wine," the Torah and the commandments which bestow the same joy upon man as abundant harvests; "peoples shall serve thee," the </a:t>
            </a:r>
            <a:r>
              <a:rPr lang="en-ZA" i="1" dirty="0" err="1" smtClean="0">
                <a:solidFill>
                  <a:srgbClr val="C00000"/>
                </a:solidFill>
              </a:rPr>
              <a:t>Japhethites</a:t>
            </a:r>
            <a:r>
              <a:rPr lang="en-ZA" i="1" dirty="0" smtClean="0">
                <a:solidFill>
                  <a:srgbClr val="C00000"/>
                </a:solidFill>
              </a:rPr>
              <a:t> and the </a:t>
            </a:r>
            <a:r>
              <a:rPr lang="en-ZA" i="1" dirty="0" err="1" smtClean="0">
                <a:solidFill>
                  <a:srgbClr val="C00000"/>
                </a:solidFill>
              </a:rPr>
              <a:t>Hamites</a:t>
            </a:r>
            <a:r>
              <a:rPr lang="en-ZA" i="1" dirty="0" smtClean="0">
                <a:solidFill>
                  <a:srgbClr val="C00000"/>
                </a:solidFill>
              </a:rPr>
              <a:t>; "nations shall bow down to thee," the </a:t>
            </a:r>
            <a:r>
              <a:rPr lang="en-ZA" i="1" dirty="0" err="1" smtClean="0">
                <a:solidFill>
                  <a:srgbClr val="C00000"/>
                </a:solidFill>
              </a:rPr>
              <a:t>Shemite</a:t>
            </a:r>
            <a:r>
              <a:rPr lang="en-ZA" i="1" dirty="0" smtClean="0">
                <a:solidFill>
                  <a:srgbClr val="C00000"/>
                </a:solidFill>
              </a:rPr>
              <a:t> nations; "thou wilt be lord over thy brethren," the </a:t>
            </a:r>
            <a:r>
              <a:rPr lang="en-ZA" i="1" dirty="0" err="1" smtClean="0">
                <a:solidFill>
                  <a:srgbClr val="C00000"/>
                </a:solidFill>
              </a:rPr>
              <a:t>Ishmaelites</a:t>
            </a:r>
            <a:r>
              <a:rPr lang="en-ZA" i="1" dirty="0" smtClean="0">
                <a:solidFill>
                  <a:srgbClr val="C00000"/>
                </a:solidFill>
              </a:rPr>
              <a:t> and the descendants of </a:t>
            </a:r>
            <a:r>
              <a:rPr lang="en-ZA" i="1" dirty="0" err="1" smtClean="0">
                <a:solidFill>
                  <a:srgbClr val="C00000"/>
                </a:solidFill>
              </a:rPr>
              <a:t>Keturah</a:t>
            </a:r>
            <a:r>
              <a:rPr lang="en-ZA" i="1" dirty="0" smtClean="0">
                <a:solidFill>
                  <a:srgbClr val="C00000"/>
                </a:solidFill>
              </a:rPr>
              <a:t>; "thy mother's sons will bow down to thee," Esau and his princes; "cursed be every one that </a:t>
            </a:r>
            <a:r>
              <a:rPr lang="en-ZA" i="1" dirty="0" err="1" smtClean="0">
                <a:solidFill>
                  <a:srgbClr val="C00000"/>
                </a:solidFill>
              </a:rPr>
              <a:t>curseth</a:t>
            </a:r>
            <a:r>
              <a:rPr lang="en-ZA" i="1" dirty="0" smtClean="0">
                <a:solidFill>
                  <a:srgbClr val="C00000"/>
                </a:solidFill>
              </a:rPr>
              <a:t> thee," like Balaam; "and blessed be every one that </a:t>
            </a:r>
            <a:r>
              <a:rPr lang="en-ZA" i="1" dirty="0" err="1" smtClean="0">
                <a:solidFill>
                  <a:srgbClr val="C00000"/>
                </a:solidFill>
              </a:rPr>
              <a:t>blesseth</a:t>
            </a:r>
            <a:r>
              <a:rPr lang="en-ZA" i="1" dirty="0" smtClean="0">
                <a:solidFill>
                  <a:srgbClr val="C00000"/>
                </a:solidFill>
              </a:rPr>
              <a:t> thee," like Moses.</a:t>
            </a:r>
          </a:p>
          <a:p>
            <a:pPr>
              <a:lnSpc>
                <a:spcPts val="2300"/>
              </a:lnSpc>
            </a:pPr>
            <a:r>
              <a:rPr lang="en-ZA" dirty="0" smtClean="0"/>
              <a:t>For each blessing invoked upon Jacob by his father Isaac, a similar blessing was bestowed upon him by God Himself in the same words. </a:t>
            </a:r>
          </a:p>
          <a:p>
            <a:pPr>
              <a:lnSpc>
                <a:spcPts val="2300"/>
              </a:lnSpc>
            </a:pPr>
            <a:r>
              <a:rPr lang="en-ZA" dirty="0" smtClean="0"/>
              <a:t>Isaac’s blessing of Jacob’s mirrors so well the blessings </a:t>
            </a:r>
            <a:r>
              <a:rPr lang="he-IL" dirty="0" smtClean="0"/>
              <a:t>יהוה</a:t>
            </a:r>
            <a:r>
              <a:rPr lang="en-ZA" dirty="0" smtClean="0"/>
              <a:t> promised to Abraham and his seed, as well as the blessing </a:t>
            </a:r>
            <a:r>
              <a:rPr lang="he-IL" dirty="0" smtClean="0"/>
              <a:t>יהוה</a:t>
            </a:r>
            <a:r>
              <a:rPr lang="en-ZA" dirty="0" smtClean="0"/>
              <a:t> spoke over Jacob, to Rebecca, while he was still in her womb</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53</a:t>
            </a:fld>
            <a:endParaRPr lang="en-Z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ESAU'S TRUE CHARACTER REVEALED</a:t>
            </a:r>
            <a:br>
              <a:rPr lang="en-ZA" smtClean="0"/>
            </a:br>
            <a:r>
              <a:rPr lang="en-ZA" smtClean="0"/>
              <a:t>Legends of the Jews</a:t>
            </a:r>
            <a:endParaRPr lang="en-ZA" dirty="0"/>
          </a:p>
        </p:txBody>
      </p:sp>
      <p:sp>
        <p:nvSpPr>
          <p:cNvPr id="3" name="Content Placeholder 2"/>
          <p:cNvSpPr>
            <a:spLocks noGrp="1"/>
          </p:cNvSpPr>
          <p:nvPr>
            <p:ph idx="1"/>
          </p:nvPr>
        </p:nvSpPr>
        <p:spPr/>
        <p:txBody>
          <a:bodyPr>
            <a:normAutofit fontScale="85000" lnSpcReduction="10000"/>
          </a:bodyPr>
          <a:lstStyle/>
          <a:p>
            <a:pPr>
              <a:lnSpc>
                <a:spcPts val="2200"/>
              </a:lnSpc>
            </a:pPr>
            <a:r>
              <a:rPr lang="en-ZA" sz="2600" i="1" dirty="0" smtClean="0">
                <a:solidFill>
                  <a:srgbClr val="C00000"/>
                </a:solidFill>
              </a:rPr>
              <a:t>Esau arrived, he had not succeeded in catching any game, and he was compelled to kill a dog .. he bade his father partake of the meal … The words of Esau terrified Isaac greatly. His fright exceeded that which he had felt when his father was about to offer him as a sacrifice, and he cried out, "Who then is he that hath been the mediator between me and the Lord, to make the blessing reach Jacob?“ Isaac's alarm was caused by his seeing hell at the feet of Esau. Scarcely had he entered the house when the walls thereof began to get hot on account of the nearness of hell, which he brought along with him. Isaac could not but exclaim, "Who will be burnt down yonder, I or my son Jacob?" and the Lord answered him, "Neither thou nor Jacob, but the hunter."</a:t>
            </a:r>
          </a:p>
          <a:p>
            <a:pPr>
              <a:lnSpc>
                <a:spcPts val="2200"/>
              </a:lnSpc>
            </a:pPr>
            <a:r>
              <a:rPr lang="en-ZA" sz="2600" i="1" dirty="0" smtClean="0">
                <a:solidFill>
                  <a:srgbClr val="C00000"/>
                </a:solidFill>
              </a:rPr>
              <a:t>Isaac told Esau that the meat set before him by Jacob had had marvellous qualities. .." When Esau heard the word "flesh," he began to weep, and he said: "To me Jacob gave no more than a dish of lentils, and in payment for it he took my birthright. What must he have taken from thee for flesh of animals?" Hitherto Isaac .. when he heard that Jacob had acquired the birthright from Esau, he said, "I gave my blessing to the right one!“ Hebrews 12:15</a:t>
            </a:r>
          </a:p>
          <a:p>
            <a:endParaRPr lang="en-ZA" dirty="0" smtClean="0"/>
          </a:p>
          <a:p>
            <a:endParaRPr lang="en-ZA" dirty="0"/>
          </a:p>
        </p:txBody>
      </p:sp>
      <p:sp>
        <p:nvSpPr>
          <p:cNvPr id="4" name="Slide Number Placeholder 3"/>
          <p:cNvSpPr>
            <a:spLocks noGrp="1"/>
          </p:cNvSpPr>
          <p:nvPr>
            <p:ph type="sldNum" sz="quarter" idx="12"/>
          </p:nvPr>
        </p:nvSpPr>
        <p:spPr/>
        <p:txBody>
          <a:bodyPr/>
          <a:lstStyle/>
          <a:p>
            <a:r>
              <a:rPr lang="en-ZA" smtClean="0"/>
              <a:t>1</a:t>
            </a:r>
            <a:fld id="{715B7D16-8FAD-4D2D-B977-107333E7495D}" type="slidenum">
              <a:rPr lang="en-ZA" smtClean="0"/>
              <a:pPr/>
              <a:t>54</a:t>
            </a:fld>
            <a:endParaRPr lang="en-ZA"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ESAU’S BLESSING </a:t>
            </a:r>
            <a:r>
              <a:rPr lang="en-ZA" i="1" dirty="0" smtClean="0"/>
              <a:t>“The land”</a:t>
            </a:r>
            <a:endParaRPr lang="en-ZA" i="1" dirty="0"/>
          </a:p>
        </p:txBody>
      </p:sp>
      <p:sp>
        <p:nvSpPr>
          <p:cNvPr id="3" name="Content Placeholder 2"/>
          <p:cNvSpPr>
            <a:spLocks noGrp="1"/>
          </p:cNvSpPr>
          <p:nvPr>
            <p:ph idx="1"/>
          </p:nvPr>
        </p:nvSpPr>
        <p:spPr/>
        <p:txBody>
          <a:bodyPr>
            <a:normAutofit/>
          </a:bodyPr>
          <a:lstStyle/>
          <a:p>
            <a:pPr algn="ctr"/>
            <a:r>
              <a:rPr lang="en-US" i="1" dirty="0" smtClean="0">
                <a:solidFill>
                  <a:srgbClr val="004821"/>
                </a:solidFill>
              </a:rPr>
              <a:t>And </a:t>
            </a:r>
            <a:r>
              <a:rPr lang="en-US" i="1" dirty="0" err="1" smtClean="0">
                <a:solidFill>
                  <a:srgbClr val="004821"/>
                </a:solidFill>
              </a:rPr>
              <a:t>Yitsḥaq</a:t>
            </a:r>
            <a:r>
              <a:rPr lang="en-US" i="1" dirty="0" smtClean="0">
                <a:solidFill>
                  <a:srgbClr val="004821"/>
                </a:solidFill>
              </a:rPr>
              <a:t> his father answered and said to him, “See, your dwelling is of the fatness of the earth, and of the dew of the heavens from above. </a:t>
            </a:r>
          </a:p>
          <a:p>
            <a:pPr algn="ctr"/>
            <a:r>
              <a:rPr lang="en-US" b="1" i="1" dirty="0" smtClean="0">
                <a:solidFill>
                  <a:srgbClr val="004821"/>
                </a:solidFill>
              </a:rPr>
              <a:t>(Genesis 27:39)</a:t>
            </a:r>
          </a:p>
          <a:p>
            <a:r>
              <a:rPr lang="en-ZA" dirty="0" smtClean="0"/>
              <a:t>Alfred </a:t>
            </a:r>
            <a:r>
              <a:rPr lang="en-ZA" dirty="0" err="1" smtClean="0"/>
              <a:t>Edersheim</a:t>
            </a:r>
            <a:r>
              <a:rPr lang="en-ZA" dirty="0" smtClean="0"/>
              <a:t> stated over 100 years ago that this verse was mistranslated when it showed Esau was to go to a fertile and blessed location. Instead, the prophecy actually stated that the descendents of Esau would live </a:t>
            </a:r>
            <a:r>
              <a:rPr lang="en-ZA" b="1" dirty="0" smtClean="0"/>
              <a:t>away from </a:t>
            </a:r>
            <a:r>
              <a:rPr lang="en-ZA" dirty="0" smtClean="0"/>
              <a:t>the dew of heaven and </a:t>
            </a:r>
            <a:r>
              <a:rPr lang="en-ZA" b="1" dirty="0" smtClean="0"/>
              <a:t>away from </a:t>
            </a:r>
            <a:r>
              <a:rPr lang="en-ZA" dirty="0" smtClean="0"/>
              <a:t>the fat of the land. This perfectly describes the land of Edom which Esau inherited, that land located at the south end of the Dead Sea and stretching into the Arabian Peninsula.</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55</a:t>
            </a:fld>
            <a:endParaRPr lang="en-Z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r>
              <a:rPr lang="en-US" i="1" dirty="0" smtClean="0">
                <a:solidFill>
                  <a:srgbClr val="004821"/>
                </a:solidFill>
              </a:rPr>
              <a:t>And by your sword you are to live, and serve your brother. And it shall be, when you grow restless, that you shall break his yoke from your neck.” </a:t>
            </a:r>
            <a:r>
              <a:rPr lang="en-US" b="1" i="1" dirty="0" smtClean="0">
                <a:solidFill>
                  <a:srgbClr val="004821"/>
                </a:solidFill>
              </a:rPr>
              <a:t>(Genesis 27:40)</a:t>
            </a:r>
          </a:p>
          <a:p>
            <a:r>
              <a:rPr lang="en-ZA" dirty="0" smtClean="0"/>
              <a:t>Isaac told Esau that he would serve Jacob until Esau became restless and broke Jacob’s yoke from his neck. Has that happened yet? Well actually, Esau’s hatred for Jacob’s descendants is shown throughout Scripture. It was Edom who refused to let the children of Israel pass through their land while in the wilderness in Exodus 20. However, David (the staff or </a:t>
            </a:r>
            <a:r>
              <a:rPr lang="en-ZA" dirty="0" err="1" smtClean="0"/>
              <a:t>scepter</a:t>
            </a:r>
            <a:r>
              <a:rPr lang="en-ZA" dirty="0" smtClean="0"/>
              <a:t> of Y Jacob) subdued Edom and made all Edom serve him in 2 Samuel 8. But, </a:t>
            </a:r>
            <a:r>
              <a:rPr lang="en-ZA" dirty="0" err="1" smtClean="0"/>
              <a:t>Solomo</a:t>
            </a:r>
            <a:r>
              <a:rPr lang="en-ZA" dirty="0" smtClean="0"/>
              <a:t>, David’s son saw them rebel again and “</a:t>
            </a:r>
            <a:r>
              <a:rPr lang="en-ZA" i="1" dirty="0" smtClean="0"/>
              <a:t>break the yoke of </a:t>
            </a:r>
            <a:r>
              <a:rPr lang="en-ZA" i="1" dirty="0" err="1" smtClean="0"/>
              <a:t>Ya’aqob</a:t>
            </a:r>
            <a:r>
              <a:rPr lang="en-ZA" i="1" dirty="0" smtClean="0"/>
              <a:t> from his neck” </a:t>
            </a:r>
            <a:r>
              <a:rPr lang="en-ZA" dirty="0" smtClean="0"/>
              <a:t>until this day. Since then, Edom, or a remnant thereof, has dwelt in </a:t>
            </a:r>
            <a:r>
              <a:rPr lang="en-ZA" dirty="0" err="1" smtClean="0"/>
              <a:t>Eretz</a:t>
            </a:r>
            <a:r>
              <a:rPr lang="en-ZA" dirty="0" smtClean="0"/>
              <a:t> Israel and warred with the sons of Jacob, even until now. </a:t>
            </a:r>
          </a:p>
          <a:p>
            <a:pPr algn="ct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56</a:t>
            </a:fld>
            <a:endParaRPr lang="en-ZA" dirty="0"/>
          </a:p>
        </p:txBody>
      </p:sp>
      <p:sp>
        <p:nvSpPr>
          <p:cNvPr id="5" name="Title 1"/>
          <p:cNvSpPr>
            <a:spLocks noGrp="1"/>
          </p:cNvSpPr>
          <p:nvPr>
            <p:ph type="title"/>
          </p:nvPr>
        </p:nvSpPr>
        <p:spPr>
          <a:xfrm>
            <a:off x="457200" y="274638"/>
            <a:ext cx="8229600" cy="1143000"/>
          </a:xfrm>
        </p:spPr>
        <p:txBody>
          <a:bodyPr>
            <a:normAutofit/>
          </a:bodyPr>
          <a:lstStyle/>
          <a:p>
            <a:r>
              <a:rPr lang="en-ZA" dirty="0" smtClean="0"/>
              <a:t>ESAU’S BLESSING </a:t>
            </a:r>
            <a:r>
              <a:rPr lang="en-ZA" i="1" dirty="0" smtClean="0"/>
              <a:t>“The Sword”</a:t>
            </a:r>
            <a:endParaRPr lang="en-ZA" i="1"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GENESIS 27:41-28:9</a:t>
            </a:r>
            <a:endParaRPr lang="en-ZA" dirty="0"/>
          </a:p>
        </p:txBody>
      </p:sp>
      <p:sp>
        <p:nvSpPr>
          <p:cNvPr id="3" name="Content Placeholder 2"/>
          <p:cNvSpPr>
            <a:spLocks noGrp="1"/>
          </p:cNvSpPr>
          <p:nvPr>
            <p:ph idx="1"/>
          </p:nvPr>
        </p:nvSpPr>
        <p:spPr>
          <a:xfrm>
            <a:off x="467544" y="1600200"/>
            <a:ext cx="8229600" cy="5257800"/>
          </a:xfrm>
        </p:spPr>
        <p:txBody>
          <a:bodyPr>
            <a:noAutofit/>
          </a:bodyPr>
          <a:lstStyle/>
          <a:p>
            <a:pPr>
              <a:lnSpc>
                <a:spcPts val="2400"/>
              </a:lnSpc>
            </a:pPr>
            <a:r>
              <a:rPr lang="en-ZA" b="1" dirty="0" smtClean="0"/>
              <a:t>SUMMARY: </a:t>
            </a:r>
            <a:r>
              <a:rPr lang="en-ZA" dirty="0" smtClean="0"/>
              <a:t>Here we read that Esau hated Jacob and said “</a:t>
            </a:r>
            <a:r>
              <a:rPr lang="en-ZA" i="1" dirty="0" smtClean="0"/>
              <a:t>in his heart” </a:t>
            </a:r>
            <a:r>
              <a:rPr lang="en-ZA" dirty="0" smtClean="0"/>
              <a:t>that he would kill Jacob after the death of their father. We are also told that his words were reported to Rebecca. </a:t>
            </a:r>
            <a:r>
              <a:rPr lang="he-IL" dirty="0" smtClean="0"/>
              <a:t>יהוה</a:t>
            </a:r>
            <a:r>
              <a:rPr lang="en-ZA" dirty="0" smtClean="0"/>
              <a:t> could have told her this, as Esau spoke this in his heart, not to others. And even if he were to have said something to his wives, they were not exactly on speaking terms with their Mother in-law. Scripture says that she did not want to be bereaved of both her sons in one day; indicating that </a:t>
            </a:r>
            <a:r>
              <a:rPr lang="he-IL" dirty="0" smtClean="0"/>
              <a:t>יהוה</a:t>
            </a:r>
            <a:r>
              <a:rPr lang="en-ZA" dirty="0" smtClean="0"/>
              <a:t> might have said that if Esau were to kill Jacob, Esau would die the same day. In any event she plants the seed in Isaac to send Jacob to </a:t>
            </a:r>
            <a:r>
              <a:rPr lang="en-ZA" dirty="0" err="1" smtClean="0"/>
              <a:t>Laban</a:t>
            </a:r>
            <a:r>
              <a:rPr lang="en-ZA" dirty="0" smtClean="0"/>
              <a:t>, her brother, to find a wife from their own people. Isaac then tells him to go. But, not before he confers on him all the blessings given to Abraham and then himself by the Word of </a:t>
            </a:r>
            <a:r>
              <a:rPr lang="en-ZA" dirty="0" err="1" smtClean="0"/>
              <a:t>Elohim</a:t>
            </a:r>
            <a:r>
              <a:rPr lang="en-ZA" dirty="0" smtClean="0"/>
              <a:t>. </a:t>
            </a:r>
          </a:p>
          <a:p>
            <a:pPr>
              <a:lnSpc>
                <a:spcPts val="2400"/>
              </a:lnSpc>
            </a:pPr>
            <a:r>
              <a:rPr lang="en-ZA" i="1" dirty="0" smtClean="0"/>
              <a:t>In obedience, and maybe a little fear, Jacob goes to Haran (“the crossroads”) to find a wife. </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57</a:t>
            </a:fld>
            <a:endParaRPr lang="en-ZA"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THIRD </a:t>
            </a:r>
            <a:r>
              <a:rPr lang="en-ZA" dirty="0" smtClean="0"/>
              <a:t>BLESSING</a:t>
            </a:r>
            <a:endParaRPr lang="en-ZA" dirty="0"/>
          </a:p>
        </p:txBody>
      </p:sp>
      <p:sp>
        <p:nvSpPr>
          <p:cNvPr id="3" name="Content Placeholder 2"/>
          <p:cNvSpPr>
            <a:spLocks noGrp="1"/>
          </p:cNvSpPr>
          <p:nvPr>
            <p:ph idx="1"/>
          </p:nvPr>
        </p:nvSpPr>
        <p:spPr/>
        <p:txBody>
          <a:bodyPr>
            <a:noAutofit/>
          </a:bodyPr>
          <a:lstStyle/>
          <a:p>
            <a:pPr algn="ctr">
              <a:lnSpc>
                <a:spcPts val="2400"/>
              </a:lnSpc>
            </a:pPr>
            <a:r>
              <a:rPr lang="en-US" i="1" dirty="0" smtClean="0">
                <a:solidFill>
                  <a:srgbClr val="004821"/>
                </a:solidFill>
              </a:rPr>
              <a:t>“And </a:t>
            </a:r>
            <a:r>
              <a:rPr lang="en-US" i="1" dirty="0" err="1" smtClean="0">
                <a:solidFill>
                  <a:srgbClr val="004821"/>
                </a:solidFill>
              </a:rPr>
              <a:t>Ěl</a:t>
            </a:r>
            <a:r>
              <a:rPr lang="en-US" i="1" dirty="0" smtClean="0">
                <a:solidFill>
                  <a:srgbClr val="004821"/>
                </a:solidFill>
              </a:rPr>
              <a:t> </a:t>
            </a:r>
            <a:r>
              <a:rPr lang="en-US" i="1" dirty="0" err="1" smtClean="0">
                <a:solidFill>
                  <a:srgbClr val="004821"/>
                </a:solidFill>
              </a:rPr>
              <a:t>Shaddai</a:t>
            </a:r>
            <a:r>
              <a:rPr lang="en-US" i="1" dirty="0" smtClean="0">
                <a:solidFill>
                  <a:srgbClr val="004821"/>
                </a:solidFill>
              </a:rPr>
              <a:t> bless you, and make you bear fruit and increase you, and you shall become an assembly of peoples, and give you the blessing of </a:t>
            </a:r>
            <a:r>
              <a:rPr lang="en-US" i="1" dirty="0" err="1" smtClean="0">
                <a:solidFill>
                  <a:srgbClr val="004821"/>
                </a:solidFill>
              </a:rPr>
              <a:t>Aḇraham</a:t>
            </a:r>
            <a:r>
              <a:rPr lang="en-US" i="1" dirty="0" smtClean="0">
                <a:solidFill>
                  <a:srgbClr val="004821"/>
                </a:solidFill>
              </a:rPr>
              <a:t>, to you and your seed with you, so that you inherit the land of your </a:t>
            </a:r>
            <a:r>
              <a:rPr lang="en-US" i="1" dirty="0" err="1" smtClean="0">
                <a:solidFill>
                  <a:srgbClr val="004821"/>
                </a:solidFill>
              </a:rPr>
              <a:t>sojournings</a:t>
            </a:r>
            <a:r>
              <a:rPr lang="en-US" i="1" dirty="0" smtClean="0">
                <a:solidFill>
                  <a:srgbClr val="004821"/>
                </a:solidFill>
              </a:rPr>
              <a:t>, which </a:t>
            </a:r>
            <a:r>
              <a:rPr lang="en-US" i="1" dirty="0" err="1" smtClean="0">
                <a:solidFill>
                  <a:srgbClr val="004821"/>
                </a:solidFill>
              </a:rPr>
              <a:t>Elohim</a:t>
            </a:r>
            <a:r>
              <a:rPr lang="en-US" i="1" dirty="0" smtClean="0">
                <a:solidFill>
                  <a:srgbClr val="004821"/>
                </a:solidFill>
              </a:rPr>
              <a:t> gave to </a:t>
            </a:r>
            <a:r>
              <a:rPr lang="en-US" i="1" dirty="0" err="1" smtClean="0">
                <a:solidFill>
                  <a:srgbClr val="004821"/>
                </a:solidFill>
              </a:rPr>
              <a:t>Aḇraham</a:t>
            </a:r>
            <a:r>
              <a:rPr lang="en-US" i="1" dirty="0" smtClean="0">
                <a:solidFill>
                  <a:srgbClr val="004821"/>
                </a:solidFill>
              </a:rPr>
              <a:t>.” </a:t>
            </a:r>
            <a:r>
              <a:rPr lang="en-US" b="1" i="1" dirty="0" smtClean="0">
                <a:solidFill>
                  <a:srgbClr val="004821"/>
                </a:solidFill>
              </a:rPr>
              <a:t>(Genesis 28:3-4)</a:t>
            </a:r>
          </a:p>
          <a:p>
            <a:pPr>
              <a:lnSpc>
                <a:spcPts val="2400"/>
              </a:lnSpc>
            </a:pPr>
            <a:r>
              <a:rPr lang="en-ZA" dirty="0" smtClean="0"/>
              <a:t>The Torah speaks of two sorts of blessings. Rabbi </a:t>
            </a:r>
            <a:r>
              <a:rPr lang="en-ZA" dirty="0" err="1" smtClean="0"/>
              <a:t>Menachem</a:t>
            </a:r>
            <a:r>
              <a:rPr lang="en-ZA" dirty="0" smtClean="0"/>
              <a:t> </a:t>
            </a:r>
            <a:r>
              <a:rPr lang="en-ZA" dirty="0" err="1" smtClean="0"/>
              <a:t>Leibtag</a:t>
            </a:r>
            <a:r>
              <a:rPr lang="en-ZA" dirty="0" smtClean="0"/>
              <a:t> calls the first one the </a:t>
            </a:r>
            <a:r>
              <a:rPr lang="en-ZA" i="1" dirty="0" smtClean="0"/>
              <a:t>“</a:t>
            </a:r>
            <a:r>
              <a:rPr lang="en-ZA" i="1" dirty="0" err="1" smtClean="0"/>
              <a:t>bechira</a:t>
            </a:r>
            <a:r>
              <a:rPr lang="en-ZA" i="1" dirty="0" smtClean="0"/>
              <a:t>”</a:t>
            </a:r>
            <a:r>
              <a:rPr lang="en-ZA" dirty="0" smtClean="0"/>
              <a:t> (birthright)– i.e. the Almighty’s designation of Abraham and his offspring to become His special nation to inherit His special land. So far we have seen this </a:t>
            </a:r>
            <a:r>
              <a:rPr lang="en-ZA" i="1" dirty="0" smtClean="0"/>
              <a:t>“</a:t>
            </a:r>
            <a:r>
              <a:rPr lang="en-ZA" i="1" dirty="0" err="1" smtClean="0"/>
              <a:t>bechira</a:t>
            </a:r>
            <a:r>
              <a:rPr lang="en-ZA" i="1" dirty="0" smtClean="0"/>
              <a:t>” </a:t>
            </a:r>
            <a:r>
              <a:rPr lang="en-ZA" dirty="0" smtClean="0"/>
              <a:t>blessing pass from Abraham to Isaac. It is Elohim who chooses who will receive the </a:t>
            </a:r>
            <a:r>
              <a:rPr lang="en-ZA" i="1" dirty="0" smtClean="0"/>
              <a:t>“</a:t>
            </a:r>
            <a:r>
              <a:rPr lang="en-ZA" i="1" dirty="0" err="1" smtClean="0"/>
              <a:t>bechira</a:t>
            </a:r>
            <a:r>
              <a:rPr lang="en-ZA" i="1" dirty="0" smtClean="0"/>
              <a:t>” </a:t>
            </a:r>
            <a:r>
              <a:rPr lang="en-ZA" dirty="0" smtClean="0"/>
              <a:t>blessing, not the birth father. </a:t>
            </a:r>
          </a:p>
          <a:p>
            <a:pPr>
              <a:lnSpc>
                <a:spcPts val="2400"/>
              </a:lnSpc>
            </a:pPr>
            <a:r>
              <a:rPr lang="en-ZA" dirty="0" smtClean="0"/>
              <a:t>A simple blessing is called a “</a:t>
            </a:r>
            <a:r>
              <a:rPr lang="en-ZA" i="1" dirty="0" err="1" smtClean="0"/>
              <a:t>bracha</a:t>
            </a:r>
            <a:r>
              <a:rPr lang="en-ZA" i="1" dirty="0" smtClean="0"/>
              <a:t>”</a:t>
            </a:r>
            <a:r>
              <a:rPr lang="en-ZA" dirty="0" smtClean="0"/>
              <a:t> (blessing). It is a blessing given by a father prophesying the personal destiny of his sons. Noah blessed each of his sons, and later we will read the account of Jacob blessing his 12 sons. </a:t>
            </a:r>
          </a:p>
          <a:p>
            <a:pPr>
              <a:lnSpc>
                <a:spcPts val="2400"/>
              </a:lnSpc>
            </a:pPr>
            <a:r>
              <a:rPr lang="en-ZA" dirty="0" smtClean="0"/>
              <a:t>Before Isaac goes, his father gives him the “</a:t>
            </a:r>
            <a:r>
              <a:rPr lang="en-ZA" i="1" dirty="0" err="1" smtClean="0"/>
              <a:t>bechira</a:t>
            </a:r>
            <a:r>
              <a:rPr lang="en-ZA" i="1" dirty="0" smtClean="0"/>
              <a:t>” </a:t>
            </a:r>
            <a:r>
              <a:rPr lang="en-ZA" dirty="0" smtClean="0"/>
              <a:t>blessing.</a:t>
            </a:r>
          </a:p>
          <a:p>
            <a:pPr>
              <a:lnSpc>
                <a:spcPts val="24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58</a:t>
            </a:fld>
            <a:endParaRPr lang="en-ZA"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JUMPING THE GUN</a:t>
            </a:r>
            <a:endParaRPr lang="en-ZA" dirty="0"/>
          </a:p>
        </p:txBody>
      </p:sp>
      <p:sp>
        <p:nvSpPr>
          <p:cNvPr id="3" name="Content Placeholder 2"/>
          <p:cNvSpPr>
            <a:spLocks noGrp="1"/>
          </p:cNvSpPr>
          <p:nvPr>
            <p:ph idx="1"/>
          </p:nvPr>
        </p:nvSpPr>
        <p:spPr/>
        <p:txBody>
          <a:bodyPr>
            <a:noAutofit/>
          </a:bodyPr>
          <a:lstStyle/>
          <a:p>
            <a:pPr>
              <a:lnSpc>
                <a:spcPts val="2300"/>
              </a:lnSpc>
            </a:pPr>
            <a:r>
              <a:rPr lang="en-ZA" b="1" dirty="0" smtClean="0"/>
              <a:t>Now what about Rebecca? </a:t>
            </a:r>
          </a:p>
          <a:p>
            <a:pPr>
              <a:lnSpc>
                <a:spcPts val="2300"/>
              </a:lnSpc>
            </a:pPr>
            <a:r>
              <a:rPr lang="en-ZA" dirty="0" smtClean="0"/>
              <a:t>When she heard Isaac instruct Esau to hunt game and return for a blessing, did she fear he was about to give the </a:t>
            </a:r>
            <a:r>
              <a:rPr lang="en-ZA" i="1" dirty="0" smtClean="0"/>
              <a:t>“</a:t>
            </a:r>
            <a:r>
              <a:rPr lang="en-ZA" i="1" dirty="0" err="1" smtClean="0"/>
              <a:t>bechira</a:t>
            </a:r>
            <a:r>
              <a:rPr lang="en-ZA" i="1" dirty="0" smtClean="0"/>
              <a:t>” </a:t>
            </a:r>
            <a:r>
              <a:rPr lang="en-ZA" dirty="0" smtClean="0"/>
              <a:t>blessing, not a simple </a:t>
            </a:r>
            <a:r>
              <a:rPr lang="en-ZA" i="1" dirty="0" smtClean="0"/>
              <a:t>“</a:t>
            </a:r>
            <a:r>
              <a:rPr lang="en-ZA" i="1" dirty="0" err="1" smtClean="0"/>
              <a:t>bracha</a:t>
            </a:r>
            <a:r>
              <a:rPr lang="en-ZA" i="1" dirty="0" smtClean="0"/>
              <a:t>”? </a:t>
            </a:r>
            <a:r>
              <a:rPr lang="en-ZA" dirty="0" smtClean="0"/>
              <a:t>Did she take matters into her own hands to fulfil prophecy, as did Sarah. As a result of Sarah’s mistake, we end up with Ishmael. Because of Rebecca’s faulty reasoning, we end up with an angry and revenge-filled Esau. Eventually both of these tribes will join together in marriage and become enemies of Israel. </a:t>
            </a:r>
          </a:p>
          <a:p>
            <a:pPr>
              <a:lnSpc>
                <a:spcPts val="2300"/>
              </a:lnSpc>
            </a:pPr>
            <a:r>
              <a:rPr lang="en-ZA" dirty="0" smtClean="0"/>
              <a:t>Look at the damage that can occur as a result of our own faulty reasoning and our own attempt to push the promises of </a:t>
            </a:r>
            <a:r>
              <a:rPr lang="he-IL" dirty="0" smtClean="0"/>
              <a:t>יהוה</a:t>
            </a:r>
            <a:r>
              <a:rPr lang="en-ZA" dirty="0" smtClean="0"/>
              <a:t> to fulfilment! Even if it was </a:t>
            </a:r>
            <a:r>
              <a:rPr lang="he-IL" dirty="0" smtClean="0"/>
              <a:t>יהוה</a:t>
            </a:r>
            <a:r>
              <a:rPr lang="en-ZA" dirty="0" smtClean="0"/>
              <a:t> intention for Jacob to receive Isaac’s intended blessing for Esau, the morally questionable act would not pass by without consequences. Jacob would receive his destined greatness, but he would pay a price for the dubious way in which he received it. </a:t>
            </a:r>
          </a:p>
          <a:p>
            <a:pPr>
              <a:lnSpc>
                <a:spcPts val="2300"/>
              </a:lnSpc>
            </a:pPr>
            <a:r>
              <a:rPr lang="en-ZA" dirty="0" smtClean="0"/>
              <a:t>One can only wonder what would have happened if everyone would have communicated, been honest, and trusted the Father.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59</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TAV VAV – VAV TAV</a:t>
            </a:r>
            <a:endParaRPr lang="en-ZA" dirty="0"/>
          </a:p>
        </p:txBody>
      </p:sp>
      <p:sp>
        <p:nvSpPr>
          <p:cNvPr id="3" name="Content Placeholder 2"/>
          <p:cNvSpPr>
            <a:spLocks noGrp="1"/>
          </p:cNvSpPr>
          <p:nvPr>
            <p:ph idx="1"/>
          </p:nvPr>
        </p:nvSpPr>
        <p:spPr>
          <a:xfrm>
            <a:off x="357158" y="1600200"/>
            <a:ext cx="8496944" cy="5257800"/>
          </a:xfrm>
        </p:spPr>
        <p:txBody>
          <a:bodyPr>
            <a:noAutofit/>
          </a:bodyPr>
          <a:lstStyle/>
          <a:p>
            <a:pPr algn="just">
              <a:lnSpc>
                <a:spcPts val="2100"/>
              </a:lnSpc>
            </a:pPr>
            <a:r>
              <a:rPr lang="en-ZA" dirty="0" smtClean="0"/>
              <a:t>At one end we have </a:t>
            </a:r>
            <a:r>
              <a:rPr lang="en-ZA" i="1" dirty="0" smtClean="0"/>
              <a:t>“</a:t>
            </a:r>
            <a:r>
              <a:rPr lang="en-ZA" i="1" dirty="0" err="1" smtClean="0"/>
              <a:t>tav-vav</a:t>
            </a:r>
            <a:r>
              <a:rPr lang="en-ZA" dirty="0" smtClean="0"/>
              <a:t>” and at the other end we have </a:t>
            </a:r>
            <a:r>
              <a:rPr lang="en-ZA" i="1" dirty="0" smtClean="0"/>
              <a:t>“</a:t>
            </a:r>
            <a:r>
              <a:rPr lang="en-ZA" i="1" dirty="0" err="1" smtClean="0"/>
              <a:t>vav-tav</a:t>
            </a:r>
            <a:r>
              <a:rPr lang="en-ZA" i="1" dirty="0" smtClean="0"/>
              <a:t>” </a:t>
            </a:r>
            <a:r>
              <a:rPr lang="en-ZA" dirty="0" smtClean="0"/>
              <a:t>pointing to the two middle letters, “</a:t>
            </a:r>
            <a:r>
              <a:rPr lang="en-ZA" i="1" dirty="0" smtClean="0"/>
              <a:t>lamed-</a:t>
            </a:r>
            <a:r>
              <a:rPr lang="en-ZA" i="1" dirty="0" err="1" smtClean="0"/>
              <a:t>dalet</a:t>
            </a:r>
            <a:r>
              <a:rPr lang="en-ZA" dirty="0" smtClean="0"/>
              <a:t>”. </a:t>
            </a:r>
          </a:p>
          <a:p>
            <a:pPr algn="just">
              <a:lnSpc>
                <a:spcPts val="2100"/>
              </a:lnSpc>
            </a:pPr>
            <a:r>
              <a:rPr lang="en-ZA" dirty="0" smtClean="0"/>
              <a:t>“</a:t>
            </a:r>
            <a:r>
              <a:rPr lang="en-ZA" dirty="0" err="1" smtClean="0"/>
              <a:t>tav</a:t>
            </a:r>
            <a:r>
              <a:rPr lang="en-ZA" dirty="0" smtClean="0"/>
              <a:t>” means </a:t>
            </a:r>
            <a:r>
              <a:rPr lang="en-ZA" i="1" dirty="0" smtClean="0"/>
              <a:t>“sign” or “mark</a:t>
            </a:r>
            <a:r>
              <a:rPr lang="en-ZA" dirty="0" smtClean="0"/>
              <a:t>” of the </a:t>
            </a:r>
            <a:r>
              <a:rPr lang="en-ZA" i="1" dirty="0" smtClean="0"/>
              <a:t>“covenant</a:t>
            </a:r>
            <a:r>
              <a:rPr lang="en-ZA" dirty="0" smtClean="0"/>
              <a:t>”. The “</a:t>
            </a:r>
            <a:r>
              <a:rPr lang="en-ZA" i="1" dirty="0" err="1" smtClean="0"/>
              <a:t>vav</a:t>
            </a:r>
            <a:r>
              <a:rPr lang="en-ZA" i="1" dirty="0" smtClean="0"/>
              <a:t>” </a:t>
            </a:r>
            <a:r>
              <a:rPr lang="en-ZA" dirty="0" smtClean="0"/>
              <a:t>is the </a:t>
            </a:r>
            <a:r>
              <a:rPr lang="en-ZA" i="1" dirty="0" smtClean="0"/>
              <a:t>“hook</a:t>
            </a:r>
            <a:r>
              <a:rPr lang="en-ZA" dirty="0" smtClean="0"/>
              <a:t>” or </a:t>
            </a:r>
            <a:r>
              <a:rPr lang="en-ZA" i="1" dirty="0" smtClean="0"/>
              <a:t>“connection</a:t>
            </a:r>
            <a:r>
              <a:rPr lang="en-ZA" dirty="0" smtClean="0"/>
              <a:t>”. </a:t>
            </a:r>
          </a:p>
          <a:p>
            <a:pPr algn="just">
              <a:lnSpc>
                <a:spcPts val="2100"/>
              </a:lnSpc>
            </a:pPr>
            <a:r>
              <a:rPr lang="en-ZA" dirty="0" smtClean="0"/>
              <a:t>“lamed” is the </a:t>
            </a:r>
            <a:r>
              <a:rPr lang="en-ZA" i="1" dirty="0" smtClean="0"/>
              <a:t>“</a:t>
            </a:r>
            <a:r>
              <a:rPr lang="en-ZA" i="1" dirty="0" err="1" smtClean="0"/>
              <a:t>shepherd‟s</a:t>
            </a:r>
            <a:r>
              <a:rPr lang="en-ZA" i="1" dirty="0" smtClean="0"/>
              <a:t> staff</a:t>
            </a:r>
            <a:r>
              <a:rPr lang="en-ZA" dirty="0" smtClean="0"/>
              <a:t>” and “</a:t>
            </a:r>
            <a:r>
              <a:rPr lang="en-ZA" i="1" dirty="0" err="1" smtClean="0"/>
              <a:t>dalet</a:t>
            </a:r>
            <a:r>
              <a:rPr lang="en-ZA" i="1" dirty="0" smtClean="0"/>
              <a:t>” </a:t>
            </a:r>
            <a:r>
              <a:rPr lang="en-ZA" dirty="0" smtClean="0"/>
              <a:t>is the “</a:t>
            </a:r>
            <a:r>
              <a:rPr lang="en-ZA" i="1" dirty="0" smtClean="0"/>
              <a:t>door”. </a:t>
            </a:r>
            <a:r>
              <a:rPr lang="en-ZA" dirty="0" smtClean="0"/>
              <a:t>This diagram or picture shows a connection between “</a:t>
            </a:r>
            <a:r>
              <a:rPr lang="en-ZA" i="1" dirty="0" smtClean="0"/>
              <a:t>two signs of the covenant</a:t>
            </a:r>
            <a:r>
              <a:rPr lang="en-ZA" dirty="0" smtClean="0"/>
              <a:t>” being the </a:t>
            </a:r>
            <a:r>
              <a:rPr lang="en-ZA" i="1" dirty="0" smtClean="0"/>
              <a:t>“</a:t>
            </a:r>
            <a:r>
              <a:rPr lang="en-ZA" i="1" dirty="0" err="1" smtClean="0"/>
              <a:t>shepherd‟s</a:t>
            </a:r>
            <a:r>
              <a:rPr lang="en-ZA" i="1" dirty="0" smtClean="0"/>
              <a:t> staff as the door</a:t>
            </a:r>
            <a:r>
              <a:rPr lang="en-ZA" dirty="0" smtClean="0"/>
              <a:t>”. </a:t>
            </a:r>
          </a:p>
          <a:p>
            <a:pPr algn="ctr">
              <a:lnSpc>
                <a:spcPts val="2100"/>
              </a:lnSpc>
            </a:pPr>
            <a:r>
              <a:rPr lang="en-US" i="1" dirty="0" smtClean="0">
                <a:solidFill>
                  <a:srgbClr val="004821"/>
                </a:solidFill>
              </a:rPr>
              <a:t>“Truly, truly, I say to you, he who does not enter through the door into the sheepfold, but climbs up by another way, that one is a thief and a robber. “But he who enters through the door is the shepherd of the sheep. … And the sheep follow him, because they know his voice. … “Truly, truly, I say to you, I am the door of the sheep. “All who came before Me are thieves and robbers, but the sheep did not hear them. “I am the door. Whoever enters through Me, he shall be saved, and shall go in and shall go out and find pasture. “The thief does not come except to steal, and to slaughter, and to destroy. I have come that they might possess life, and that they might possess it beyond measure. “I am the good shepherd. The good shepherd lays down His life for the sheep</a:t>
            </a:r>
            <a:r>
              <a:rPr lang="en-US" b="1" i="1" dirty="0" smtClean="0">
                <a:solidFill>
                  <a:srgbClr val="004821"/>
                </a:solidFill>
              </a:rPr>
              <a:t>. (John 10:1-11)</a:t>
            </a:r>
            <a:endParaRPr lang="en-ZA" b="1"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BLESSING OF ABRAHAM</a:t>
            </a:r>
            <a:endParaRPr lang="en-ZA" dirty="0"/>
          </a:p>
        </p:txBody>
      </p:sp>
      <p:sp>
        <p:nvSpPr>
          <p:cNvPr id="3" name="Content Placeholder 2"/>
          <p:cNvSpPr>
            <a:spLocks noGrp="1"/>
          </p:cNvSpPr>
          <p:nvPr>
            <p:ph idx="1"/>
          </p:nvPr>
        </p:nvSpPr>
        <p:spPr/>
        <p:txBody>
          <a:bodyPr>
            <a:normAutofit/>
          </a:bodyPr>
          <a:lstStyle/>
          <a:p>
            <a:r>
              <a:rPr lang="en-ZA" dirty="0" smtClean="0"/>
              <a:t>Isaac blessed </a:t>
            </a:r>
            <a:r>
              <a:rPr lang="en-ZA" dirty="0" smtClean="0"/>
              <a:t>J</a:t>
            </a:r>
            <a:r>
              <a:rPr lang="en-ZA" dirty="0" smtClean="0"/>
              <a:t>acob </a:t>
            </a:r>
            <a:r>
              <a:rPr lang="en-ZA" dirty="0" smtClean="0"/>
              <a:t>with the “</a:t>
            </a:r>
            <a:r>
              <a:rPr lang="en-ZA" i="1" dirty="0" smtClean="0"/>
              <a:t>blessing of </a:t>
            </a:r>
            <a:r>
              <a:rPr lang="en-ZA" i="1" dirty="0" smtClean="0"/>
              <a:t>Abraham</a:t>
            </a:r>
            <a:r>
              <a:rPr lang="en-ZA" dirty="0" smtClean="0"/>
              <a:t>”….</a:t>
            </a:r>
            <a:r>
              <a:rPr lang="en-ZA" dirty="0" smtClean="0"/>
              <a:t>the covenantal, spiritual blessing </a:t>
            </a:r>
            <a:r>
              <a:rPr lang="en-ZA" dirty="0" smtClean="0"/>
              <a:t>he had </a:t>
            </a:r>
            <a:r>
              <a:rPr lang="en-ZA" dirty="0" smtClean="0"/>
              <a:t>always intended to give him. It was the </a:t>
            </a:r>
            <a:r>
              <a:rPr lang="en-ZA" i="1" dirty="0" smtClean="0"/>
              <a:t>“power blessing” </a:t>
            </a:r>
            <a:r>
              <a:rPr lang="en-ZA" dirty="0" smtClean="0"/>
              <a:t>that Isaac</a:t>
            </a:r>
            <a:r>
              <a:rPr lang="en-ZA" dirty="0" smtClean="0"/>
              <a:t> </a:t>
            </a:r>
            <a:r>
              <a:rPr lang="en-ZA" dirty="0" smtClean="0"/>
              <a:t>was attempting to </a:t>
            </a:r>
            <a:r>
              <a:rPr lang="en-ZA" dirty="0" smtClean="0"/>
              <a:t>give Esau. </a:t>
            </a:r>
            <a:r>
              <a:rPr lang="en-ZA" dirty="0" smtClean="0"/>
              <a:t>Apparently Isaac</a:t>
            </a:r>
            <a:r>
              <a:rPr lang="en-ZA" dirty="0" smtClean="0"/>
              <a:t> </a:t>
            </a:r>
            <a:r>
              <a:rPr lang="en-ZA" dirty="0" smtClean="0"/>
              <a:t>felt that his spiritual son needed only spiritual blessings, while </a:t>
            </a:r>
            <a:r>
              <a:rPr lang="en-ZA" dirty="0" smtClean="0"/>
              <a:t>his physical </a:t>
            </a:r>
            <a:r>
              <a:rPr lang="en-ZA" dirty="0" smtClean="0"/>
              <a:t>son needed the physical blessing. Did Isaac</a:t>
            </a:r>
            <a:r>
              <a:rPr lang="en-ZA" dirty="0" smtClean="0"/>
              <a:t> </a:t>
            </a:r>
            <a:r>
              <a:rPr lang="en-ZA" dirty="0" smtClean="0"/>
              <a:t>believe that maybe “</a:t>
            </a:r>
            <a:r>
              <a:rPr lang="en-ZA" i="1" dirty="0" smtClean="0"/>
              <a:t>the older shall serve </a:t>
            </a:r>
            <a:r>
              <a:rPr lang="en-ZA" i="1" dirty="0" smtClean="0"/>
              <a:t>the younger</a:t>
            </a:r>
            <a:r>
              <a:rPr lang="en-ZA" i="1" dirty="0" smtClean="0"/>
              <a:t>” </a:t>
            </a:r>
            <a:r>
              <a:rPr lang="en-ZA" dirty="0" smtClean="0"/>
              <a:t>meant </a:t>
            </a:r>
            <a:r>
              <a:rPr lang="en-ZA" dirty="0" smtClean="0"/>
              <a:t>Esau </a:t>
            </a:r>
            <a:r>
              <a:rPr lang="en-ZA" dirty="0" smtClean="0"/>
              <a:t>should protect his younger brother as </a:t>
            </a:r>
            <a:r>
              <a:rPr lang="en-ZA" dirty="0" smtClean="0"/>
              <a:t>Jacob </a:t>
            </a:r>
            <a:r>
              <a:rPr lang="en-ZA" dirty="0" smtClean="0"/>
              <a:t>did his part in pursuing </a:t>
            </a:r>
            <a:r>
              <a:rPr lang="en-ZA" dirty="0" smtClean="0"/>
              <a:t>the Word? Because of Rebecca’s  Jacob inherited both the power and spiritual blessing.</a:t>
            </a: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60</a:t>
            </a:fld>
            <a:endParaRPr lang="en-ZA"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ESAU </a:t>
            </a:r>
            <a:r>
              <a:rPr lang="en-ZA" dirty="0" smtClean="0"/>
              <a:t>TAKES ANOTHER WIFE</a:t>
            </a:r>
            <a:endParaRPr lang="en-ZA" dirty="0"/>
          </a:p>
        </p:txBody>
      </p:sp>
      <p:sp>
        <p:nvSpPr>
          <p:cNvPr id="3" name="Content Placeholder 2"/>
          <p:cNvSpPr>
            <a:spLocks noGrp="1"/>
          </p:cNvSpPr>
          <p:nvPr>
            <p:ph idx="1"/>
          </p:nvPr>
        </p:nvSpPr>
        <p:spPr/>
        <p:txBody>
          <a:bodyPr>
            <a:noAutofit/>
          </a:bodyPr>
          <a:lstStyle/>
          <a:p>
            <a:pPr algn="ctr">
              <a:lnSpc>
                <a:spcPts val="2300"/>
              </a:lnSpc>
            </a:pPr>
            <a:r>
              <a:rPr lang="en-US" i="1" dirty="0" smtClean="0">
                <a:solidFill>
                  <a:srgbClr val="004821"/>
                </a:solidFill>
              </a:rPr>
              <a:t>So </a:t>
            </a:r>
            <a:r>
              <a:rPr lang="en-US" i="1" dirty="0" err="1" smtClean="0">
                <a:solidFill>
                  <a:srgbClr val="004821"/>
                </a:solidFill>
              </a:rPr>
              <a:t>Ěsaw</a:t>
            </a:r>
            <a:r>
              <a:rPr lang="en-US" i="1" dirty="0" smtClean="0">
                <a:solidFill>
                  <a:srgbClr val="004821"/>
                </a:solidFill>
              </a:rPr>
              <a:t> saw that the daughters of </a:t>
            </a:r>
            <a:r>
              <a:rPr lang="en-US" i="1" dirty="0" err="1" smtClean="0">
                <a:solidFill>
                  <a:srgbClr val="004821"/>
                </a:solidFill>
              </a:rPr>
              <a:t>Kenaʽan</a:t>
            </a:r>
            <a:r>
              <a:rPr lang="en-US" i="1" dirty="0" smtClean="0">
                <a:solidFill>
                  <a:srgbClr val="004821"/>
                </a:solidFill>
              </a:rPr>
              <a:t> did not please his father </a:t>
            </a:r>
            <a:r>
              <a:rPr lang="en-US" i="1" dirty="0" err="1" smtClean="0">
                <a:solidFill>
                  <a:srgbClr val="004821"/>
                </a:solidFill>
              </a:rPr>
              <a:t>Yitsḥaq</a:t>
            </a:r>
            <a:r>
              <a:rPr lang="en-US" i="1" dirty="0" smtClean="0">
                <a:solidFill>
                  <a:srgbClr val="004821"/>
                </a:solidFill>
              </a:rPr>
              <a:t>, and </a:t>
            </a:r>
            <a:r>
              <a:rPr lang="en-US" i="1" dirty="0" err="1" smtClean="0">
                <a:solidFill>
                  <a:srgbClr val="004821"/>
                </a:solidFill>
              </a:rPr>
              <a:t>Ěsaw</a:t>
            </a:r>
            <a:r>
              <a:rPr lang="en-US" i="1" dirty="0" smtClean="0">
                <a:solidFill>
                  <a:srgbClr val="004821"/>
                </a:solidFill>
              </a:rPr>
              <a:t> went to </a:t>
            </a:r>
            <a:r>
              <a:rPr lang="en-US" i="1" dirty="0" err="1" smtClean="0">
                <a:solidFill>
                  <a:srgbClr val="004821"/>
                </a:solidFill>
              </a:rPr>
              <a:t>Yishmaʽĕl</a:t>
            </a:r>
            <a:r>
              <a:rPr lang="en-US" i="1" dirty="0" smtClean="0">
                <a:solidFill>
                  <a:srgbClr val="004821"/>
                </a:solidFill>
              </a:rPr>
              <a:t> and took </a:t>
            </a:r>
            <a:r>
              <a:rPr lang="en-US" i="1" dirty="0" err="1" smtClean="0">
                <a:solidFill>
                  <a:srgbClr val="004821"/>
                </a:solidFill>
              </a:rPr>
              <a:t>Maḥalath</a:t>
            </a:r>
            <a:r>
              <a:rPr lang="en-US" i="1" dirty="0" smtClean="0">
                <a:solidFill>
                  <a:srgbClr val="004821"/>
                </a:solidFill>
              </a:rPr>
              <a:t> the daughter of </a:t>
            </a:r>
            <a:r>
              <a:rPr lang="en-US" i="1" dirty="0" err="1" smtClean="0">
                <a:solidFill>
                  <a:srgbClr val="004821"/>
                </a:solidFill>
              </a:rPr>
              <a:t>Yishmaʽĕl</a:t>
            </a:r>
            <a:r>
              <a:rPr lang="en-US" i="1" dirty="0" smtClean="0">
                <a:solidFill>
                  <a:srgbClr val="004821"/>
                </a:solidFill>
              </a:rPr>
              <a:t>, </a:t>
            </a:r>
            <a:r>
              <a:rPr lang="en-US" i="1" dirty="0" err="1" smtClean="0">
                <a:solidFill>
                  <a:srgbClr val="004821"/>
                </a:solidFill>
              </a:rPr>
              <a:t>Aḇraham’s</a:t>
            </a:r>
            <a:r>
              <a:rPr lang="en-US" i="1" dirty="0" smtClean="0">
                <a:solidFill>
                  <a:srgbClr val="004821"/>
                </a:solidFill>
              </a:rPr>
              <a:t> son, the sister of </a:t>
            </a:r>
            <a:r>
              <a:rPr lang="en-US" i="1" dirty="0" err="1" smtClean="0">
                <a:solidFill>
                  <a:srgbClr val="004821"/>
                </a:solidFill>
              </a:rPr>
              <a:t>Neḇayoth</a:t>
            </a:r>
            <a:r>
              <a:rPr lang="en-US" i="1" dirty="0" smtClean="0">
                <a:solidFill>
                  <a:srgbClr val="004821"/>
                </a:solidFill>
              </a:rPr>
              <a:t>, to be his wife, besides the wives he had</a:t>
            </a:r>
            <a:r>
              <a:rPr lang="en-US" b="1" i="1" dirty="0" smtClean="0">
                <a:solidFill>
                  <a:srgbClr val="004821"/>
                </a:solidFill>
              </a:rPr>
              <a:t>. (Genesis 28:8-9)</a:t>
            </a:r>
          </a:p>
          <a:p>
            <a:pPr algn="just">
              <a:lnSpc>
                <a:spcPts val="2300"/>
              </a:lnSpc>
            </a:pPr>
            <a:r>
              <a:rPr lang="en-ZA" dirty="0" smtClean="0"/>
              <a:t>Esau just doesn’t get it. He sees that the daughters of Canaan do not please his parents and he sees the obedience of Jacob. So, what does Esau do? He takes as a wife </a:t>
            </a:r>
            <a:r>
              <a:rPr lang="en-ZA" dirty="0" err="1" smtClean="0"/>
              <a:t>Mahalath</a:t>
            </a:r>
            <a:r>
              <a:rPr lang="en-ZA" dirty="0" smtClean="0"/>
              <a:t>, Ishmael's daughter and sister of </a:t>
            </a:r>
            <a:r>
              <a:rPr lang="en-ZA" dirty="0" err="1" smtClean="0"/>
              <a:t>Nebayoth</a:t>
            </a:r>
            <a:r>
              <a:rPr lang="en-ZA" dirty="0" smtClean="0"/>
              <a:t>. “</a:t>
            </a:r>
            <a:r>
              <a:rPr lang="en-ZA" i="1" dirty="0" err="1" smtClean="0"/>
              <a:t>Mahalath</a:t>
            </a:r>
            <a:r>
              <a:rPr lang="en-ZA" i="1" dirty="0" smtClean="0"/>
              <a:t>”</a:t>
            </a:r>
            <a:r>
              <a:rPr lang="en-ZA" dirty="0" smtClean="0"/>
              <a:t> is Strong’s #4257 &amp; 2470 and means; to “</a:t>
            </a:r>
            <a:r>
              <a:rPr lang="en-ZA" i="1" dirty="0" smtClean="0"/>
              <a:t>make sick” or “grieve</a:t>
            </a:r>
            <a:r>
              <a:rPr lang="en-ZA" dirty="0" smtClean="0"/>
              <a:t>”. </a:t>
            </a:r>
          </a:p>
          <a:p>
            <a:pPr algn="just">
              <a:lnSpc>
                <a:spcPts val="2300"/>
              </a:lnSpc>
            </a:pPr>
            <a:r>
              <a:rPr lang="en-ZA" dirty="0" smtClean="0"/>
              <a:t>Why would Scripture also mention her brother </a:t>
            </a:r>
            <a:r>
              <a:rPr lang="en-ZA" dirty="0" err="1" smtClean="0"/>
              <a:t>Nebayoth</a:t>
            </a:r>
            <a:r>
              <a:rPr lang="en-ZA" dirty="0" smtClean="0"/>
              <a:t>? According to Strong’s “</a:t>
            </a:r>
            <a:r>
              <a:rPr lang="en-ZA" i="1" dirty="0" err="1" smtClean="0"/>
              <a:t>Nebayoth</a:t>
            </a:r>
            <a:r>
              <a:rPr lang="en-ZA" dirty="0" smtClean="0"/>
              <a:t>” is #5032 and means; “</a:t>
            </a:r>
            <a:r>
              <a:rPr lang="en-ZA" i="1" dirty="0" smtClean="0"/>
              <a:t>heights”. </a:t>
            </a:r>
            <a:r>
              <a:rPr lang="en-ZA" dirty="0" smtClean="0"/>
              <a:t>His descendants were the </a:t>
            </a:r>
            <a:r>
              <a:rPr lang="en-ZA" i="1" dirty="0" smtClean="0"/>
              <a:t>“</a:t>
            </a:r>
            <a:r>
              <a:rPr lang="en-ZA" i="1" dirty="0" err="1" smtClean="0"/>
              <a:t>Nabateans</a:t>
            </a:r>
            <a:r>
              <a:rPr lang="en-ZA" dirty="0" smtClean="0"/>
              <a:t>” who took Petra from the </a:t>
            </a:r>
            <a:r>
              <a:rPr lang="en-ZA" dirty="0" err="1" smtClean="0"/>
              <a:t>Horites</a:t>
            </a:r>
            <a:r>
              <a:rPr lang="en-ZA" dirty="0" smtClean="0"/>
              <a:t>. Petra would later be taken over by Esau, Edom. So together, </a:t>
            </a:r>
            <a:r>
              <a:rPr lang="en-ZA" dirty="0" err="1" smtClean="0"/>
              <a:t>Nebayoth</a:t>
            </a:r>
            <a:r>
              <a:rPr lang="en-ZA" dirty="0" smtClean="0"/>
              <a:t> and Esau, would help build the place that </a:t>
            </a:r>
            <a:r>
              <a:rPr lang="en-ZA" dirty="0" err="1" smtClean="0"/>
              <a:t>Zekaryah</a:t>
            </a:r>
            <a:r>
              <a:rPr lang="en-ZA" dirty="0" smtClean="0"/>
              <a:t> and other prophets would point to as a place of refuge for returning Israel during “</a:t>
            </a:r>
            <a:r>
              <a:rPr lang="en-ZA" i="1" dirty="0" err="1" smtClean="0"/>
              <a:t>Ya’aqob’s</a:t>
            </a:r>
            <a:r>
              <a:rPr lang="en-ZA" i="1" dirty="0" smtClean="0"/>
              <a:t> Trouble”. </a:t>
            </a:r>
            <a:r>
              <a:rPr lang="en-ZA" dirty="0" smtClean="0"/>
              <a:t>Once again, Judah’s and Ephraim’s refuge will be hidden in Edom (hidden in the world).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61</a:t>
            </a:fld>
            <a:endParaRPr lang="en-ZA"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RELEVANCE TO US</a:t>
            </a:r>
            <a:endParaRPr lang="en-ZA" dirty="0"/>
          </a:p>
        </p:txBody>
      </p:sp>
      <p:sp>
        <p:nvSpPr>
          <p:cNvPr id="3" name="Content Placeholder 2"/>
          <p:cNvSpPr>
            <a:spLocks noGrp="1"/>
          </p:cNvSpPr>
          <p:nvPr>
            <p:ph idx="1"/>
          </p:nvPr>
        </p:nvSpPr>
        <p:spPr/>
        <p:txBody>
          <a:bodyPr>
            <a:normAutofit/>
          </a:bodyPr>
          <a:lstStyle/>
          <a:p>
            <a:r>
              <a:rPr lang="en-ZA" i="1" dirty="0" smtClean="0"/>
              <a:t>We were once inhabitants of Edom; hidden by the Hand of </a:t>
            </a:r>
            <a:r>
              <a:rPr lang="he-IL" i="1" dirty="0" smtClean="0"/>
              <a:t>יהוה</a:t>
            </a:r>
            <a:r>
              <a:rPr lang="en-ZA" i="1" dirty="0" smtClean="0"/>
              <a:t> in the world. We were blind to Jacob, to Israel, just as Isaac was. But, even though we were of Edom; the seed of Abraham, the belief in Mashiach, was sown into us, by the One who circumvents, </a:t>
            </a:r>
            <a:r>
              <a:rPr lang="en-ZA" i="1" dirty="0" err="1" smtClean="0"/>
              <a:t>Ruach</a:t>
            </a:r>
            <a:r>
              <a:rPr lang="en-ZA" i="1" dirty="0" smtClean="0"/>
              <a:t> </a:t>
            </a:r>
            <a:r>
              <a:rPr lang="en-ZA" i="1" dirty="0" err="1" smtClean="0"/>
              <a:t>Elohim</a:t>
            </a:r>
            <a:r>
              <a:rPr lang="en-ZA" i="1" dirty="0" smtClean="0"/>
              <a:t>. Only the </a:t>
            </a:r>
            <a:r>
              <a:rPr lang="en-ZA" i="1" dirty="0" err="1" smtClean="0"/>
              <a:t>Ruach</a:t>
            </a:r>
            <a:r>
              <a:rPr lang="en-ZA" i="1" dirty="0" smtClean="0"/>
              <a:t> did not use deception. But, He did use the “blindness” of this world to hide the seed of the Word within us until He spoke to our hearts and brought it forth. There are still others, many others, who will hear and the blindness will fall from their eyes like scales, as it did with </a:t>
            </a:r>
            <a:r>
              <a:rPr lang="en-ZA" i="1" dirty="0" err="1" smtClean="0"/>
              <a:t>Sha’ul</a:t>
            </a:r>
            <a:r>
              <a:rPr lang="en-ZA" i="1" dirty="0" smtClean="0"/>
              <a:t>, you and me. Hate unrighteousness, hate what’s going on in the world; but, don’t hate Edom; he’s your brother. </a:t>
            </a:r>
            <a:r>
              <a:rPr lang="he-IL" i="1" dirty="0" smtClean="0"/>
              <a:t>יהוה</a:t>
            </a:r>
            <a:r>
              <a:rPr lang="en-ZA" i="1" dirty="0" smtClean="0"/>
              <a:t> will rightly judge the “goyim” (nations of this world). Remember what we learned here today, at the beginning of this </a:t>
            </a:r>
            <a:r>
              <a:rPr lang="en-ZA" i="1" dirty="0" err="1" smtClean="0"/>
              <a:t>parsha</a:t>
            </a:r>
            <a:r>
              <a:rPr lang="en-ZA" i="1" dirty="0" smtClean="0"/>
              <a:t>; “the bridge between the two Hands, Israel and the world, is the fountain of Torah”. </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62</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NUMERIC VALUES</a:t>
            </a:r>
            <a:endParaRPr lang="en-ZA" dirty="0"/>
          </a:p>
        </p:txBody>
      </p:sp>
      <p:sp>
        <p:nvSpPr>
          <p:cNvPr id="3" name="Content Placeholder 2"/>
          <p:cNvSpPr>
            <a:spLocks noGrp="1"/>
          </p:cNvSpPr>
          <p:nvPr>
            <p:ph idx="1"/>
          </p:nvPr>
        </p:nvSpPr>
        <p:spPr>
          <a:xfrm>
            <a:off x="323528" y="1600200"/>
            <a:ext cx="8496944" cy="5257800"/>
          </a:xfrm>
        </p:spPr>
        <p:txBody>
          <a:bodyPr>
            <a:noAutofit/>
          </a:bodyPr>
          <a:lstStyle/>
          <a:p>
            <a:pPr algn="just">
              <a:lnSpc>
                <a:spcPts val="2200"/>
              </a:lnSpc>
            </a:pPr>
            <a:r>
              <a:rPr lang="en-ZA" dirty="0" smtClean="0"/>
              <a:t>The numeric value of the letters in “</a:t>
            </a:r>
            <a:r>
              <a:rPr lang="en-ZA" i="1" dirty="0" err="1" smtClean="0"/>
              <a:t>Toldot</a:t>
            </a:r>
            <a:r>
              <a:rPr lang="en-ZA" i="1" dirty="0" smtClean="0"/>
              <a:t>”</a:t>
            </a:r>
            <a:r>
              <a:rPr lang="en-ZA" dirty="0" smtClean="0"/>
              <a:t> adds up to 846, which equals </a:t>
            </a:r>
          </a:p>
          <a:p>
            <a:pPr algn="just">
              <a:lnSpc>
                <a:spcPts val="2200"/>
              </a:lnSpc>
              <a:buFont typeface="Arial" pitchFamily="34" charset="0"/>
              <a:buChar char="•"/>
            </a:pPr>
            <a:r>
              <a:rPr lang="en-ZA" dirty="0" smtClean="0"/>
              <a:t>“</a:t>
            </a:r>
            <a:r>
              <a:rPr lang="en-ZA" i="1" dirty="0" err="1" smtClean="0"/>
              <a:t>Ta’mot</a:t>
            </a:r>
            <a:r>
              <a:rPr lang="en-ZA" i="1" dirty="0" smtClean="0"/>
              <a:t>”</a:t>
            </a:r>
            <a:r>
              <a:rPr lang="en-ZA" dirty="0" smtClean="0"/>
              <a:t> which is found three times in the Torah (</a:t>
            </a:r>
            <a:r>
              <a:rPr lang="en-ZA" i="1" dirty="0" smtClean="0"/>
              <a:t>Genesis 2:17, 23:2 and Leviticus 10:6</a:t>
            </a:r>
            <a:r>
              <a:rPr lang="en-ZA" dirty="0" smtClean="0"/>
              <a:t>) and means “</a:t>
            </a:r>
            <a:r>
              <a:rPr lang="en-ZA" i="1" dirty="0" smtClean="0"/>
              <a:t>you shall die</a:t>
            </a:r>
            <a:r>
              <a:rPr lang="en-ZA" dirty="0" smtClean="0"/>
              <a:t>”;</a:t>
            </a:r>
          </a:p>
          <a:p>
            <a:pPr algn="just">
              <a:lnSpc>
                <a:spcPts val="2200"/>
              </a:lnSpc>
              <a:buFont typeface="Arial" pitchFamily="34" charset="0"/>
              <a:buChar char="•"/>
            </a:pPr>
            <a:r>
              <a:rPr lang="en-ZA" i="1" dirty="0" smtClean="0"/>
              <a:t>Deuteronomy. 21:22</a:t>
            </a:r>
            <a:r>
              <a:rPr lang="en-ZA" dirty="0" smtClean="0"/>
              <a:t>, “</a:t>
            </a:r>
            <a:r>
              <a:rPr lang="en-ZA" i="1" dirty="0" smtClean="0"/>
              <a:t>v’ </a:t>
            </a:r>
            <a:r>
              <a:rPr lang="en-ZA" i="1" dirty="0" err="1" smtClean="0"/>
              <a:t>taleetah</a:t>
            </a:r>
            <a:r>
              <a:rPr lang="en-ZA" i="1" dirty="0" smtClean="0"/>
              <a:t>” or “and you shall hang</a:t>
            </a:r>
            <a:r>
              <a:rPr lang="en-ZA" dirty="0" smtClean="0"/>
              <a:t>”. </a:t>
            </a:r>
          </a:p>
          <a:p>
            <a:pPr algn="just">
              <a:lnSpc>
                <a:spcPts val="2200"/>
              </a:lnSpc>
              <a:buFont typeface="Arial" pitchFamily="34" charset="0"/>
              <a:buChar char="•"/>
            </a:pPr>
            <a:r>
              <a:rPr lang="en-ZA" i="1" dirty="0" smtClean="0"/>
              <a:t>Deuteronomy 6:7, “v’ sheen </a:t>
            </a:r>
            <a:r>
              <a:rPr lang="en-ZA" i="1" dirty="0" err="1" smtClean="0"/>
              <a:t>na</a:t>
            </a:r>
            <a:r>
              <a:rPr lang="en-ZA" i="1" dirty="0" smtClean="0"/>
              <a:t>’ tam”, “and you shall teach”. </a:t>
            </a:r>
          </a:p>
          <a:p>
            <a:pPr>
              <a:lnSpc>
                <a:spcPts val="2200"/>
              </a:lnSpc>
            </a:pPr>
            <a:r>
              <a:rPr lang="he-IL" dirty="0" smtClean="0"/>
              <a:t>יהושע</a:t>
            </a:r>
            <a:r>
              <a:rPr lang="en-ZA" dirty="0" smtClean="0"/>
              <a:t> lived that life. He was born to die, to hang on a tree and to better teach us the Torah. He is the Torah and He’s at the “</a:t>
            </a:r>
            <a:r>
              <a:rPr lang="en-ZA" i="1" dirty="0" smtClean="0"/>
              <a:t>Centre</a:t>
            </a:r>
            <a:r>
              <a:rPr lang="en-ZA" dirty="0" smtClean="0"/>
              <a:t>” of the “</a:t>
            </a:r>
            <a:r>
              <a:rPr lang="en-ZA" i="1" dirty="0" smtClean="0"/>
              <a:t>generations</a:t>
            </a:r>
            <a:r>
              <a:rPr lang="en-ZA" dirty="0" smtClean="0"/>
              <a:t>”, at the centre of the “</a:t>
            </a:r>
            <a:r>
              <a:rPr lang="en-ZA" i="1" dirty="0" smtClean="0"/>
              <a:t>Fruit</a:t>
            </a:r>
            <a:r>
              <a:rPr lang="en-ZA" dirty="0" smtClean="0"/>
              <a:t>” and, as </a:t>
            </a:r>
            <a:r>
              <a:rPr lang="en-ZA" dirty="0" err="1" smtClean="0"/>
              <a:t>Elohim’s</a:t>
            </a:r>
            <a:r>
              <a:rPr lang="en-ZA" dirty="0" smtClean="0"/>
              <a:t> “</a:t>
            </a:r>
            <a:r>
              <a:rPr lang="en-ZA" i="1" dirty="0" smtClean="0"/>
              <a:t>chosen”</a:t>
            </a:r>
            <a:r>
              <a:rPr lang="en-ZA" dirty="0" smtClean="0"/>
              <a:t>, and as </a:t>
            </a:r>
            <a:r>
              <a:rPr lang="he-IL" dirty="0" smtClean="0"/>
              <a:t>יהושע</a:t>
            </a:r>
            <a:r>
              <a:rPr lang="en-ZA" dirty="0" smtClean="0"/>
              <a:t>’s “</a:t>
            </a:r>
            <a:r>
              <a:rPr lang="en-ZA" i="1" dirty="0" smtClean="0"/>
              <a:t>taught ones</a:t>
            </a:r>
            <a:r>
              <a:rPr lang="en-ZA" dirty="0" smtClean="0"/>
              <a:t>”; we are to follow Him. </a:t>
            </a:r>
          </a:p>
          <a:p>
            <a:pPr algn="ctr">
              <a:lnSpc>
                <a:spcPts val="2200"/>
              </a:lnSpc>
            </a:pPr>
            <a:r>
              <a:rPr lang="en-US" i="1" dirty="0" smtClean="0">
                <a:solidFill>
                  <a:srgbClr val="004821"/>
                </a:solidFill>
              </a:rPr>
              <a:t>Then </a:t>
            </a:r>
            <a:r>
              <a:rPr lang="he-IL" i="1" dirty="0" smtClean="0">
                <a:solidFill>
                  <a:srgbClr val="004821"/>
                </a:solidFill>
              </a:rPr>
              <a:t>יהושע</a:t>
            </a:r>
            <a:r>
              <a:rPr lang="en-US" i="1" dirty="0" smtClean="0">
                <a:solidFill>
                  <a:srgbClr val="004821"/>
                </a:solidFill>
              </a:rPr>
              <a:t> said to His taught ones, “If anyone wishes to come after Me, let him deny himself, and take up his stake, and follow Me. “For whoever wishes to save his life shall lose it, and whoever loses his life for My sake shall find it. “For what is a man profited if he gains all the world, and loses his own life? Or what shall a man give in exchange for his life? “For the Son of </a:t>
            </a:r>
            <a:r>
              <a:rPr lang="en-US" i="1" dirty="0" err="1" smtClean="0">
                <a:solidFill>
                  <a:srgbClr val="004821"/>
                </a:solidFill>
              </a:rPr>
              <a:t>Aḏam</a:t>
            </a:r>
            <a:r>
              <a:rPr lang="en-US" i="1" dirty="0" smtClean="0">
                <a:solidFill>
                  <a:srgbClr val="004821"/>
                </a:solidFill>
              </a:rPr>
              <a:t> is going to come in the esteem of His Father with His messengers, and then He shall reward each according to his works. </a:t>
            </a:r>
            <a:r>
              <a:rPr lang="en-US" b="1" i="1" dirty="0" smtClean="0">
                <a:solidFill>
                  <a:srgbClr val="004821"/>
                </a:solidFill>
              </a:rPr>
              <a:t>(Matthew 16:24-27)</a:t>
            </a:r>
          </a:p>
          <a:p>
            <a:endParaRPr lang="en-US" dirty="0" smtClean="0"/>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dirty="0" smtClean="0"/>
              <a:t>יהוה</a:t>
            </a:r>
            <a:r>
              <a:rPr lang="en-ZA" dirty="0" smtClean="0"/>
              <a:t> HAS A FAVOURITE</a:t>
            </a:r>
            <a:endParaRPr lang="en-ZA" dirty="0"/>
          </a:p>
        </p:txBody>
      </p:sp>
      <p:sp>
        <p:nvSpPr>
          <p:cNvPr id="3" name="Content Placeholder 2"/>
          <p:cNvSpPr>
            <a:spLocks noGrp="1"/>
          </p:cNvSpPr>
          <p:nvPr>
            <p:ph idx="1"/>
          </p:nvPr>
        </p:nvSpPr>
        <p:spPr/>
        <p:txBody>
          <a:bodyPr>
            <a:normAutofit/>
          </a:bodyPr>
          <a:lstStyle/>
          <a:p>
            <a:r>
              <a:rPr lang="en-ZA" dirty="0" smtClean="0"/>
              <a:t>In </a:t>
            </a:r>
            <a:r>
              <a:rPr lang="en-ZA" dirty="0" smtClean="0"/>
              <a:t>our </a:t>
            </a:r>
            <a:r>
              <a:rPr lang="en-ZA" dirty="0" err="1" smtClean="0"/>
              <a:t>parasha</a:t>
            </a:r>
            <a:r>
              <a:rPr lang="en-ZA" dirty="0" smtClean="0"/>
              <a:t>, twin brothers enter the picture and before they’re even born, it is clear </a:t>
            </a:r>
            <a:r>
              <a:rPr lang="en-ZA" dirty="0" smtClean="0"/>
              <a:t>that </a:t>
            </a:r>
            <a:r>
              <a:rPr lang="he-IL" dirty="0" smtClean="0"/>
              <a:t>יהוה</a:t>
            </a:r>
            <a:r>
              <a:rPr lang="en-ZA" dirty="0" smtClean="0"/>
              <a:t> </a:t>
            </a:r>
            <a:r>
              <a:rPr lang="en-ZA" dirty="0" smtClean="0"/>
              <a:t>has a </a:t>
            </a:r>
            <a:r>
              <a:rPr lang="en-ZA" dirty="0" smtClean="0"/>
              <a:t>favourite:</a:t>
            </a:r>
            <a:endParaRPr lang="en-ZA" dirty="0" smtClean="0"/>
          </a:p>
          <a:p>
            <a:pPr algn="ctr"/>
            <a:r>
              <a:rPr lang="en-ZA" i="1" dirty="0" smtClean="0">
                <a:solidFill>
                  <a:srgbClr val="004821"/>
                </a:solidFill>
              </a:rPr>
              <a:t>“I have loved you,” said </a:t>
            </a:r>
            <a:r>
              <a:rPr lang="he-IL" i="1" dirty="0" smtClean="0">
                <a:solidFill>
                  <a:srgbClr val="004821"/>
                </a:solidFill>
              </a:rPr>
              <a:t>יהוה</a:t>
            </a:r>
            <a:r>
              <a:rPr lang="en-ZA" i="1" dirty="0" smtClean="0">
                <a:solidFill>
                  <a:srgbClr val="004821"/>
                </a:solidFill>
              </a:rPr>
              <a:t>. “But you asked, ‘In what way have You loved us?’ “Was not </a:t>
            </a:r>
            <a:r>
              <a:rPr lang="en-ZA" i="1" dirty="0" err="1" smtClean="0">
                <a:solidFill>
                  <a:srgbClr val="004821"/>
                </a:solidFill>
              </a:rPr>
              <a:t>Ěsaw</a:t>
            </a:r>
            <a:r>
              <a:rPr lang="en-ZA" i="1" dirty="0" smtClean="0">
                <a:solidFill>
                  <a:srgbClr val="004821"/>
                </a:solidFill>
              </a:rPr>
              <a:t> </a:t>
            </a:r>
            <a:r>
              <a:rPr lang="en-ZA" i="1" dirty="0" err="1" smtClean="0">
                <a:solidFill>
                  <a:srgbClr val="004821"/>
                </a:solidFill>
              </a:rPr>
              <a:t>Yaʽaqoḇ’s</a:t>
            </a:r>
            <a:r>
              <a:rPr lang="en-ZA" i="1" dirty="0" smtClean="0">
                <a:solidFill>
                  <a:srgbClr val="004821"/>
                </a:solidFill>
              </a:rPr>
              <a:t> brother?” declares </a:t>
            </a:r>
            <a:r>
              <a:rPr lang="he-IL" i="1" dirty="0" smtClean="0">
                <a:solidFill>
                  <a:srgbClr val="004821"/>
                </a:solidFill>
              </a:rPr>
              <a:t>יהוה</a:t>
            </a:r>
            <a:r>
              <a:rPr lang="en-ZA" i="1" dirty="0" smtClean="0">
                <a:solidFill>
                  <a:srgbClr val="004821"/>
                </a:solidFill>
              </a:rPr>
              <a:t>. “And I love </a:t>
            </a:r>
            <a:r>
              <a:rPr lang="en-ZA" i="1" dirty="0" err="1" smtClean="0">
                <a:solidFill>
                  <a:srgbClr val="004821"/>
                </a:solidFill>
              </a:rPr>
              <a:t>Yaʽaqob</a:t>
            </a:r>
            <a:r>
              <a:rPr lang="en-ZA" i="1" dirty="0" smtClean="0">
                <a:solidFill>
                  <a:srgbClr val="004821"/>
                </a:solidFill>
              </a:rPr>
              <a:t>̱, but I have hated </a:t>
            </a:r>
            <a:r>
              <a:rPr lang="en-ZA" i="1" dirty="0" err="1" smtClean="0">
                <a:solidFill>
                  <a:srgbClr val="004821"/>
                </a:solidFill>
              </a:rPr>
              <a:t>Ěsaw</a:t>
            </a:r>
            <a:r>
              <a:rPr lang="en-ZA" i="1" dirty="0" smtClean="0">
                <a:solidFill>
                  <a:srgbClr val="004821"/>
                </a:solidFill>
              </a:rPr>
              <a:t>, </a:t>
            </a:r>
            <a:r>
              <a:rPr lang="en-ZA" b="1" i="1" dirty="0" smtClean="0">
                <a:solidFill>
                  <a:srgbClr val="004821"/>
                </a:solidFill>
              </a:rPr>
              <a:t>... </a:t>
            </a:r>
            <a:r>
              <a:rPr lang="en-US" b="1" i="1" dirty="0" smtClean="0">
                <a:solidFill>
                  <a:srgbClr val="004821"/>
                </a:solidFill>
              </a:rPr>
              <a:t>(</a:t>
            </a:r>
            <a:r>
              <a:rPr lang="en-US" b="1" i="1" dirty="0" smtClean="0">
                <a:solidFill>
                  <a:srgbClr val="004821"/>
                </a:solidFill>
              </a:rPr>
              <a:t>Malachi 1:2-3)</a:t>
            </a:r>
          </a:p>
          <a:p>
            <a:pPr algn="ctr"/>
            <a:r>
              <a:rPr lang="en-ZA" i="1" dirty="0" smtClean="0">
                <a:solidFill>
                  <a:srgbClr val="004821"/>
                </a:solidFill>
              </a:rPr>
              <a:t>Yet, before they were born or had done any good or evil – in order that the purpose of Elohim, according to choice, might stand, not of works but of Him who calls – it was said to her, “The greater shall serve the lesser,” as it has been written, “</a:t>
            </a:r>
            <a:r>
              <a:rPr lang="en-ZA" i="1" dirty="0" err="1" smtClean="0">
                <a:solidFill>
                  <a:srgbClr val="004821"/>
                </a:solidFill>
              </a:rPr>
              <a:t>Yaʽaqob</a:t>
            </a:r>
            <a:r>
              <a:rPr lang="en-ZA" i="1" dirty="0" smtClean="0">
                <a:solidFill>
                  <a:srgbClr val="004821"/>
                </a:solidFill>
              </a:rPr>
              <a:t>̱ I have loved, but </a:t>
            </a:r>
            <a:r>
              <a:rPr lang="en-ZA" i="1" dirty="0" err="1" smtClean="0">
                <a:solidFill>
                  <a:srgbClr val="004821"/>
                </a:solidFill>
              </a:rPr>
              <a:t>Ěsaw</a:t>
            </a:r>
            <a:r>
              <a:rPr lang="en-ZA" i="1" dirty="0" smtClean="0">
                <a:solidFill>
                  <a:srgbClr val="004821"/>
                </a:solidFill>
              </a:rPr>
              <a:t> I have hated.” </a:t>
            </a:r>
            <a:r>
              <a:rPr lang="en-ZA" b="1" i="1" dirty="0" smtClean="0">
                <a:solidFill>
                  <a:srgbClr val="004821"/>
                </a:solidFill>
              </a:rPr>
              <a:t>(</a:t>
            </a:r>
            <a:r>
              <a:rPr lang="en-ZA" b="1" i="1" dirty="0" smtClean="0">
                <a:solidFill>
                  <a:srgbClr val="004821"/>
                </a:solidFill>
              </a:rPr>
              <a:t>Romans 9:11-13)</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WICKED BEFORE BIRTH</a:t>
            </a:r>
            <a:endParaRPr lang="en-ZA" dirty="0"/>
          </a:p>
        </p:txBody>
      </p:sp>
      <p:sp>
        <p:nvSpPr>
          <p:cNvPr id="3" name="Content Placeholder 2"/>
          <p:cNvSpPr>
            <a:spLocks noGrp="1"/>
          </p:cNvSpPr>
          <p:nvPr>
            <p:ph idx="1"/>
          </p:nvPr>
        </p:nvSpPr>
        <p:spPr/>
        <p:txBody>
          <a:bodyPr>
            <a:normAutofit/>
          </a:bodyPr>
          <a:lstStyle/>
          <a:p>
            <a:r>
              <a:rPr lang="en-ZA" dirty="0" smtClean="0"/>
              <a:t>Scripture tells us that character traits and purpose can be set even before birth:</a:t>
            </a:r>
          </a:p>
          <a:p>
            <a:pPr algn="ctr"/>
            <a:r>
              <a:rPr lang="en-ZA" i="1" dirty="0" smtClean="0">
                <a:solidFill>
                  <a:srgbClr val="004821"/>
                </a:solidFill>
              </a:rPr>
              <a:t>The wrong have been estranged from the womb; These who speak lies go astray from birth. </a:t>
            </a:r>
            <a:r>
              <a:rPr lang="en-ZA" b="1" i="1" dirty="0" smtClean="0">
                <a:solidFill>
                  <a:srgbClr val="004821"/>
                </a:solidFill>
              </a:rPr>
              <a:t>(</a:t>
            </a:r>
            <a:r>
              <a:rPr lang="en-ZA" b="1" i="1" dirty="0" smtClean="0">
                <a:solidFill>
                  <a:srgbClr val="004821"/>
                </a:solidFill>
              </a:rPr>
              <a:t>Psalms 58:3)</a:t>
            </a:r>
          </a:p>
          <a:p>
            <a:pPr algn="ctr"/>
            <a:r>
              <a:rPr lang="en-ZA" i="1" dirty="0" smtClean="0">
                <a:solidFill>
                  <a:srgbClr val="004821"/>
                </a:solidFill>
              </a:rPr>
              <a:t>“Before I formed you in the belly I knew you, and before you came out of the womb I did set you apart – I appointed you a prophet to nations.” </a:t>
            </a:r>
            <a:r>
              <a:rPr lang="en-ZA" b="1" i="1" dirty="0" smtClean="0">
                <a:solidFill>
                  <a:srgbClr val="004821"/>
                </a:solidFill>
              </a:rPr>
              <a:t>(</a:t>
            </a:r>
            <a:r>
              <a:rPr lang="en-ZA" b="1" i="1" dirty="0" smtClean="0">
                <a:solidFill>
                  <a:srgbClr val="004821"/>
                </a:solidFill>
              </a:rPr>
              <a:t>Jeremiah 1:5)</a:t>
            </a:r>
          </a:p>
          <a:p>
            <a:r>
              <a:rPr lang="en-ZA" dirty="0" smtClean="0"/>
              <a:t>So </a:t>
            </a:r>
            <a:r>
              <a:rPr lang="en-ZA" dirty="0" smtClean="0"/>
              <a:t>why does </a:t>
            </a:r>
            <a:r>
              <a:rPr lang="en-ZA" dirty="0" smtClean="0"/>
              <a:t>Isaac </a:t>
            </a:r>
            <a:r>
              <a:rPr lang="en-ZA" dirty="0" smtClean="0"/>
              <a:t>“</a:t>
            </a:r>
            <a:r>
              <a:rPr lang="en-ZA" i="1" dirty="0" smtClean="0"/>
              <a:t>love </a:t>
            </a:r>
            <a:r>
              <a:rPr lang="en-ZA" i="1" dirty="0" smtClean="0"/>
              <a:t>Esau”? </a:t>
            </a:r>
            <a:r>
              <a:rPr lang="en-ZA" i="1" dirty="0" smtClean="0"/>
              <a:t>Why did the aged Isaac</a:t>
            </a:r>
            <a:r>
              <a:rPr lang="en-ZA" i="1" dirty="0" smtClean="0"/>
              <a:t> </a:t>
            </a:r>
            <a:r>
              <a:rPr lang="en-ZA" i="1" dirty="0" smtClean="0"/>
              <a:t>seem to want to bless </a:t>
            </a:r>
            <a:r>
              <a:rPr lang="en-ZA" i="1" dirty="0" smtClean="0"/>
              <a:t>Esau over Jacob </a:t>
            </a:r>
            <a:r>
              <a:rPr lang="en-ZA" dirty="0" smtClean="0"/>
              <a:t>when </a:t>
            </a:r>
            <a:r>
              <a:rPr lang="he-IL" dirty="0" smtClean="0"/>
              <a:t>יהוה</a:t>
            </a:r>
            <a:r>
              <a:rPr lang="en-ZA" dirty="0" smtClean="0"/>
              <a:t> </a:t>
            </a:r>
            <a:r>
              <a:rPr lang="en-ZA" dirty="0" smtClean="0"/>
              <a:t>“</a:t>
            </a:r>
            <a:r>
              <a:rPr lang="en-ZA" i="1" dirty="0" smtClean="0"/>
              <a:t>hated </a:t>
            </a:r>
            <a:r>
              <a:rPr lang="en-ZA" i="1" dirty="0" err="1" smtClean="0"/>
              <a:t>Esav</a:t>
            </a:r>
            <a:r>
              <a:rPr lang="en-ZA" i="1" dirty="0" smtClean="0"/>
              <a:t>”? </a:t>
            </a:r>
            <a:r>
              <a:rPr lang="en-ZA" dirty="0" smtClean="0"/>
              <a:t>To attempt to understand these complicated relationships, </a:t>
            </a:r>
            <a:r>
              <a:rPr lang="en-ZA" dirty="0" smtClean="0"/>
              <a:t>we will </a:t>
            </a:r>
            <a:r>
              <a:rPr lang="en-ZA" dirty="0" smtClean="0"/>
              <a:t>begin with </a:t>
            </a:r>
            <a:r>
              <a:rPr lang="en-ZA" dirty="0" smtClean="0"/>
              <a:t>Rebecca’s </a:t>
            </a:r>
            <a:r>
              <a:rPr lang="en-ZA" dirty="0" smtClean="0"/>
              <a:t>barrenness and her subsequent </a:t>
            </a:r>
            <a:r>
              <a:rPr lang="en-ZA" dirty="0" smtClean="0"/>
              <a:t>pregnancy. </a:t>
            </a: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36125</TotalTime>
  <Words>12685</Words>
  <Application>Microsoft Office PowerPoint</Application>
  <PresentationFormat>On-screen Show (4:3)</PresentationFormat>
  <Paragraphs>333</Paragraphs>
  <Slides>62</Slides>
  <Notes>1</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Slide 1</vt:lpstr>
      <vt:lpstr>RECOGNITION</vt:lpstr>
      <vt:lpstr>TOLDOT “Generations”</vt:lpstr>
      <vt:lpstr>BIRTHING</vt:lpstr>
      <vt:lpstr>TOLDOT</vt:lpstr>
      <vt:lpstr>TAV VAV – VAV TAV</vt:lpstr>
      <vt:lpstr>NUMERIC VALUES</vt:lpstr>
      <vt:lpstr>יהוה HAS A FAVOURITE</vt:lpstr>
      <vt:lpstr>WICKED BEFORE BIRTH</vt:lpstr>
      <vt:lpstr>CHILD OF PROMISE</vt:lpstr>
      <vt:lpstr>MARRIED 20 YEARS</vt:lpstr>
      <vt:lpstr>ESUA AND JACOB Legends of the Jews</vt:lpstr>
      <vt:lpstr>TWO NATIONS</vt:lpstr>
      <vt:lpstr>GOYIM</vt:lpstr>
      <vt:lpstr>PROPHECY Legends of the Jews</vt:lpstr>
      <vt:lpstr>THE BIRTH Legends of the Jews</vt:lpstr>
      <vt:lpstr>SEPARATION</vt:lpstr>
      <vt:lpstr>COMMENTRY - RAV HIRSCH</vt:lpstr>
      <vt:lpstr>COMMENTRY - RAV DAVID MILSTON’S </vt:lpstr>
      <vt:lpstr>COMMENTRY – APOSTLE PAUL </vt:lpstr>
      <vt:lpstr>COMMENTRY – SAGES</vt:lpstr>
      <vt:lpstr>THE OLDER SHALL SERVE THE YOUNGER</vt:lpstr>
      <vt:lpstr>NAMES - ESAU</vt:lpstr>
      <vt:lpstr>NAMES - JACOB</vt:lpstr>
      <vt:lpstr>182</vt:lpstr>
      <vt:lpstr>ANTI MESSIAH</vt:lpstr>
      <vt:lpstr>60 YEARS OLD</vt:lpstr>
      <vt:lpstr>HUNTER AND STUDENT</vt:lpstr>
      <vt:lpstr>PARENT AFFECTIONS</vt:lpstr>
      <vt:lpstr>FOR AND AGAINST GOD</vt:lpstr>
      <vt:lpstr>DEATH OF ABRAHAM Legends of the Jews</vt:lpstr>
      <vt:lpstr>LENTIL STEW</vt:lpstr>
      <vt:lpstr>THE NEGOTIATION Legend of the Jews</vt:lpstr>
      <vt:lpstr>SELLING OF BIRTHRIGHT</vt:lpstr>
      <vt:lpstr>THE FIRST BORN</vt:lpstr>
      <vt:lpstr>LESSONS OF THE PAST</vt:lpstr>
      <vt:lpstr>ENVY OF THE FILISTINES</vt:lpstr>
      <vt:lpstr>CLOSING OF THE WELLS</vt:lpstr>
      <vt:lpstr>THREE WELLS</vt:lpstr>
      <vt:lpstr>BOB JONES NOVEMBER 2012</vt:lpstr>
      <vt:lpstr>BOB JONES NOVEMBER 2012</vt:lpstr>
      <vt:lpstr>ADONIA APPEARS</vt:lpstr>
      <vt:lpstr>PEACE BRINGS OVERFLOW</vt:lpstr>
      <vt:lpstr>WIVES OF ESAU</vt:lpstr>
      <vt:lpstr>PASSING OF BLESSING Legends of the Jews </vt:lpstr>
      <vt:lpstr>THE SCAM</vt:lpstr>
      <vt:lpstr>SAGES - JACOB CAME NEAR</vt:lpstr>
      <vt:lpstr>SAGES - JACOB CAME NEAR</vt:lpstr>
      <vt:lpstr>SCENT OF PARADISE</vt:lpstr>
      <vt:lpstr>FRAGRANCE OF THE MESSIAH</vt:lpstr>
      <vt:lpstr>YAH’S FIELD</vt:lpstr>
      <vt:lpstr>WORKING FOR THE GOOD  - THE PICTURE</vt:lpstr>
      <vt:lpstr>THE BLESSING</vt:lpstr>
      <vt:lpstr>ESAU'S TRUE CHARACTER REVEALED Legends of the Jews</vt:lpstr>
      <vt:lpstr>ESAU’S BLESSING “The land”</vt:lpstr>
      <vt:lpstr>ESAU’S BLESSING “The Sword”</vt:lpstr>
      <vt:lpstr>GENESIS 27:41-28:9</vt:lpstr>
      <vt:lpstr>THIRD BLESSING</vt:lpstr>
      <vt:lpstr>JUMPING THE GUN</vt:lpstr>
      <vt:lpstr>BLESSING OF ABRAHAM</vt:lpstr>
      <vt:lpstr>ESAU TAKES ANOTHER WIFE</vt:lpstr>
      <vt:lpstr>RELEVANCE TO US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940</cp:revision>
  <dcterms:created xsi:type="dcterms:W3CDTF">2010-10-31T07:41:47Z</dcterms:created>
  <dcterms:modified xsi:type="dcterms:W3CDTF">2014-07-11T14:56:14Z</dcterms:modified>
</cp:coreProperties>
</file>